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8288000" cy="10287000"/>
  <p:notesSz cx="6858000" cy="9144000"/>
  <p:embeddedFontLst>
    <p:embeddedFont>
      <p:font typeface="Aileron" panose="020B0604020202020204" charset="0"/>
      <p:regular r:id="rId16"/>
    </p:embeddedFont>
    <p:embeddedFont>
      <p:font typeface="Aileron Bold" panose="020B0604020202020204" charset="0"/>
      <p:regular r:id="rId17"/>
    </p:embeddedFont>
    <p:embeddedFont>
      <p:font typeface="Akzidenz-Grotesk Heavy" panose="020B0604020202020204" charset="0"/>
      <p:regular r:id="rId18"/>
    </p:embeddedFont>
    <p:embeddedFont>
      <p:font typeface="Barlow Condensed Bold" panose="020B0604020202020204" charset="0"/>
      <p:regular r:id="rId19"/>
    </p:embeddedFont>
    <p:embeddedFont>
      <p:font typeface="Barlow Condensed Heavy" panose="020B0604020202020204" charset="0"/>
      <p:regular r:id="rId20"/>
    </p:embeddedFon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Montserrat Classic Bold" panose="020B0604020202020204" charset="0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4" d="100"/>
          <a:sy n="54" d="100"/>
        </p:scale>
        <p:origin x="754" y="8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8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pull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pull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pull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pull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pull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pull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pull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pull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pull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pull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pull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med">
    <p:pull/>
  </p:transition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7" Type="http://schemas.openxmlformats.org/officeDocument/2006/relationships/image" Target="../media/image34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38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svg"/><Relationship Id="rId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4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svg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1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6.svg"/><Relationship Id="rId7" Type="http://schemas.openxmlformats.org/officeDocument/2006/relationships/image" Target="../media/image19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6.svg"/><Relationship Id="rId7" Type="http://schemas.openxmlformats.org/officeDocument/2006/relationships/image" Target="../media/image22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6.svg"/><Relationship Id="rId7" Type="http://schemas.openxmlformats.org/officeDocument/2006/relationships/image" Target="../media/image2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36521" y="3307946"/>
            <a:ext cx="2594369" cy="4588246"/>
            <a:chOff x="0" y="0"/>
            <a:chExt cx="683291" cy="120842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83291" cy="1208427"/>
            </a:xfrm>
            <a:custGeom>
              <a:avLst/>
              <a:gdLst/>
              <a:ahLst/>
              <a:cxnLst/>
              <a:rect l="l" t="t" r="r" b="b"/>
              <a:pathLst>
                <a:path w="683291" h="1208427">
                  <a:moveTo>
                    <a:pt x="152190" y="0"/>
                  </a:moveTo>
                  <a:lnTo>
                    <a:pt x="531100" y="0"/>
                  </a:lnTo>
                  <a:cubicBezTo>
                    <a:pt x="571464" y="0"/>
                    <a:pt x="610174" y="16034"/>
                    <a:pt x="638715" y="44576"/>
                  </a:cubicBezTo>
                  <a:cubicBezTo>
                    <a:pt x="667256" y="73117"/>
                    <a:pt x="683291" y="111827"/>
                    <a:pt x="683291" y="152190"/>
                  </a:cubicBezTo>
                  <a:lnTo>
                    <a:pt x="683291" y="1056237"/>
                  </a:lnTo>
                  <a:cubicBezTo>
                    <a:pt x="683291" y="1096600"/>
                    <a:pt x="667256" y="1135310"/>
                    <a:pt x="638715" y="1163852"/>
                  </a:cubicBezTo>
                  <a:cubicBezTo>
                    <a:pt x="610174" y="1192393"/>
                    <a:pt x="571464" y="1208427"/>
                    <a:pt x="531100" y="1208427"/>
                  </a:cubicBezTo>
                  <a:lnTo>
                    <a:pt x="152190" y="1208427"/>
                  </a:lnTo>
                  <a:cubicBezTo>
                    <a:pt x="111827" y="1208427"/>
                    <a:pt x="73117" y="1192393"/>
                    <a:pt x="44576" y="1163852"/>
                  </a:cubicBezTo>
                  <a:cubicBezTo>
                    <a:pt x="16034" y="1135310"/>
                    <a:pt x="0" y="1096600"/>
                    <a:pt x="0" y="1056237"/>
                  </a:cubicBezTo>
                  <a:lnTo>
                    <a:pt x="0" y="152190"/>
                  </a:lnTo>
                  <a:cubicBezTo>
                    <a:pt x="0" y="111827"/>
                    <a:pt x="16034" y="73117"/>
                    <a:pt x="44576" y="44576"/>
                  </a:cubicBezTo>
                  <a:cubicBezTo>
                    <a:pt x="73117" y="16034"/>
                    <a:pt x="111827" y="0"/>
                    <a:pt x="152190" y="0"/>
                  </a:cubicBezTo>
                  <a:close/>
                </a:path>
              </a:pathLst>
            </a:custGeom>
            <a:solidFill>
              <a:srgbClr val="5188CC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683291" cy="12560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3731511" y="1434222"/>
            <a:ext cx="305535" cy="302202"/>
          </a:xfrm>
          <a:custGeom>
            <a:avLst/>
            <a:gdLst/>
            <a:ahLst/>
            <a:cxnLst/>
            <a:rect l="l" t="t" r="r" b="b"/>
            <a:pathLst>
              <a:path w="305535" h="302202">
                <a:moveTo>
                  <a:pt x="0" y="0"/>
                </a:moveTo>
                <a:lnTo>
                  <a:pt x="305535" y="0"/>
                </a:lnTo>
                <a:lnTo>
                  <a:pt x="305535" y="302203"/>
                </a:lnTo>
                <a:lnTo>
                  <a:pt x="0" y="3022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28700" y="-2522313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7843805" y="8248617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2412807" y="2491268"/>
            <a:ext cx="7718306" cy="2578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962"/>
              </a:lnSpc>
            </a:pPr>
            <a:r>
              <a:rPr lang="en-US" sz="9672" b="1">
                <a:solidFill>
                  <a:srgbClr val="0E2F5F"/>
                </a:solidFill>
                <a:latin typeface="Barlow Condensed Heavy"/>
                <a:ea typeface="Barlow Condensed Heavy"/>
                <a:cs typeface="Barlow Condensed Heavy"/>
                <a:sym typeface="Barlow Condensed Heavy"/>
              </a:rPr>
              <a:t>CAPSTONE</a:t>
            </a:r>
          </a:p>
          <a:p>
            <a:pPr algn="l">
              <a:lnSpc>
                <a:spcPts val="9962"/>
              </a:lnSpc>
            </a:pPr>
            <a:r>
              <a:rPr lang="en-US" sz="9672" b="1">
                <a:solidFill>
                  <a:srgbClr val="0E2F5F"/>
                </a:solidFill>
                <a:latin typeface="Barlow Condensed Heavy"/>
                <a:ea typeface="Barlow Condensed Heavy"/>
                <a:cs typeface="Barlow Condensed Heavy"/>
                <a:sym typeface="Barlow Condensed Heavy"/>
              </a:rPr>
              <a:t>PROJECT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412807" y="8854619"/>
            <a:ext cx="6405180" cy="14323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28"/>
              </a:lnSpc>
            </a:pPr>
            <a:r>
              <a:rPr lang="en-US" sz="2769" b="1" spc="138">
                <a:solidFill>
                  <a:srgbClr val="021828"/>
                </a:solidFill>
                <a:latin typeface="Akzidenz-Grotesk Heavy"/>
                <a:ea typeface="Akzidenz-Grotesk Heavy"/>
                <a:cs typeface="Akzidenz-Grotesk Heavy"/>
                <a:sym typeface="Akzidenz-Grotesk Heavy"/>
              </a:rPr>
              <a:t>Name : Khushi Manoj Ojha</a:t>
            </a:r>
          </a:p>
          <a:p>
            <a:pPr algn="l">
              <a:lnSpc>
                <a:spcPts val="3628"/>
              </a:lnSpc>
            </a:pPr>
            <a:r>
              <a:rPr lang="en-US" sz="2769" b="1" spc="138">
                <a:solidFill>
                  <a:srgbClr val="021828"/>
                </a:solidFill>
                <a:latin typeface="Akzidenz-Grotesk Heavy"/>
                <a:ea typeface="Akzidenz-Grotesk Heavy"/>
                <a:cs typeface="Akzidenz-Grotesk Heavy"/>
                <a:sym typeface="Akzidenz-Grotesk Heavy"/>
              </a:rPr>
              <a:t>Id : S9730</a:t>
            </a:r>
          </a:p>
          <a:p>
            <a:pPr algn="l">
              <a:lnSpc>
                <a:spcPts val="3628"/>
              </a:lnSpc>
            </a:pPr>
            <a:endParaRPr lang="en-US" sz="2769" b="1" spc="138">
              <a:solidFill>
                <a:srgbClr val="021828"/>
              </a:solidFill>
              <a:latin typeface="Akzidenz-Grotesk Heavy"/>
              <a:ea typeface="Akzidenz-Grotesk Heavy"/>
              <a:cs typeface="Akzidenz-Grotesk Heavy"/>
              <a:sym typeface="Akzidenz-Grotesk Heavy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2336607" y="5555055"/>
            <a:ext cx="5949606" cy="13982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542"/>
              </a:lnSpc>
            </a:pPr>
            <a:r>
              <a:rPr lang="en-US" sz="10542" b="1">
                <a:solidFill>
                  <a:srgbClr val="00000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PYTHON</a:t>
            </a:r>
          </a:p>
        </p:txBody>
      </p:sp>
    </p:spTree>
  </p:cSld>
  <p:clrMapOvr>
    <a:masterClrMapping/>
  </p:clrMapOvr>
  <p:transition spd="med">
    <p:pull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564372" y="1028700"/>
            <a:ext cx="13159256" cy="8997642"/>
          </a:xfrm>
          <a:custGeom>
            <a:avLst/>
            <a:gdLst/>
            <a:ahLst/>
            <a:cxnLst/>
            <a:rect l="l" t="t" r="r" b="b"/>
            <a:pathLst>
              <a:path w="13159256" h="8997642">
                <a:moveTo>
                  <a:pt x="0" y="0"/>
                </a:moveTo>
                <a:lnTo>
                  <a:pt x="13159256" y="0"/>
                </a:lnTo>
                <a:lnTo>
                  <a:pt x="13159256" y="8997642"/>
                </a:lnTo>
                <a:lnTo>
                  <a:pt x="0" y="89976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7002826" y="106680"/>
            <a:ext cx="5781131" cy="889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50"/>
              </a:lnSpc>
            </a:pPr>
            <a:r>
              <a:rPr lang="en-US" sz="5000" b="1">
                <a:solidFill>
                  <a:srgbClr val="0E2F5F"/>
                </a:solidFill>
                <a:latin typeface="Akzidenz-Grotesk Heavy"/>
                <a:ea typeface="Akzidenz-Grotesk Heavy"/>
                <a:cs typeface="Akzidenz-Grotesk Heavy"/>
                <a:sym typeface="Akzidenz-Grotesk Heavy"/>
              </a:rPr>
              <a:t>Main Program</a:t>
            </a:r>
          </a:p>
        </p:txBody>
      </p:sp>
    </p:spTree>
  </p:cSld>
  <p:clrMapOvr>
    <a:masterClrMapping/>
  </p:clrMapOvr>
  <p:transition spd="med">
    <p:pull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493371" y="2228945"/>
            <a:ext cx="11301259" cy="6328705"/>
          </a:xfrm>
          <a:custGeom>
            <a:avLst/>
            <a:gdLst/>
            <a:ahLst/>
            <a:cxnLst/>
            <a:rect l="l" t="t" r="r" b="b"/>
            <a:pathLst>
              <a:path w="11301259" h="6328705">
                <a:moveTo>
                  <a:pt x="0" y="0"/>
                </a:moveTo>
                <a:lnTo>
                  <a:pt x="11301258" y="0"/>
                </a:lnTo>
                <a:lnTo>
                  <a:pt x="11301258" y="6328705"/>
                </a:lnTo>
                <a:lnTo>
                  <a:pt x="0" y="632870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8058788" y="553403"/>
            <a:ext cx="3033361" cy="889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50"/>
              </a:lnSpc>
            </a:pPr>
            <a:r>
              <a:rPr lang="en-US" sz="5000" b="1">
                <a:solidFill>
                  <a:srgbClr val="0E2F5F"/>
                </a:solidFill>
                <a:latin typeface="Akzidenz-Grotesk Heavy"/>
                <a:ea typeface="Akzidenz-Grotesk Heavy"/>
                <a:cs typeface="Akzidenz-Grotesk Heavy"/>
                <a:sym typeface="Akzidenz-Grotesk Heavy"/>
              </a:rPr>
              <a:t>Output</a:t>
            </a:r>
          </a:p>
        </p:txBody>
      </p:sp>
    </p:spTree>
  </p:cSld>
  <p:clrMapOvr>
    <a:masterClrMapping/>
  </p:clrMapOvr>
  <p:transition spd="med">
    <p:pull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02996" y="2055689"/>
            <a:ext cx="18390996" cy="7202611"/>
            <a:chOff x="0" y="0"/>
            <a:chExt cx="4816593" cy="188636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1886360"/>
            </a:xfrm>
            <a:custGeom>
              <a:avLst/>
              <a:gdLst/>
              <a:ahLst/>
              <a:cxnLst/>
              <a:rect l="l" t="t" r="r" b="b"/>
              <a:pathLst>
                <a:path w="4816592" h="1886360">
                  <a:moveTo>
                    <a:pt x="0" y="0"/>
                  </a:moveTo>
                  <a:lnTo>
                    <a:pt x="4816592" y="0"/>
                  </a:lnTo>
                  <a:lnTo>
                    <a:pt x="4816592" y="1886360"/>
                  </a:lnTo>
                  <a:lnTo>
                    <a:pt x="0" y="1886360"/>
                  </a:lnTo>
                  <a:close/>
                </a:path>
              </a:pathLst>
            </a:custGeom>
            <a:solidFill>
              <a:srgbClr val="E1EDFC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16593" cy="1933985"/>
            </a:xfrm>
            <a:prstGeom prst="rect">
              <a:avLst/>
            </a:prstGeom>
          </p:spPr>
          <p:txBody>
            <a:bodyPr lIns="51086" tIns="51086" rIns="51086" bIns="51086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35074" y="2714278"/>
            <a:ext cx="5910806" cy="1369983"/>
            <a:chOff x="0" y="0"/>
            <a:chExt cx="1548037" cy="35879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548037" cy="358798"/>
            </a:xfrm>
            <a:custGeom>
              <a:avLst/>
              <a:gdLst/>
              <a:ahLst/>
              <a:cxnLst/>
              <a:rect l="l" t="t" r="r" b="b"/>
              <a:pathLst>
                <a:path w="1548037" h="358798">
                  <a:moveTo>
                    <a:pt x="24886" y="0"/>
                  </a:moveTo>
                  <a:lnTo>
                    <a:pt x="1523151" y="0"/>
                  </a:lnTo>
                  <a:cubicBezTo>
                    <a:pt x="1529751" y="0"/>
                    <a:pt x="1536081" y="2622"/>
                    <a:pt x="1540748" y="7289"/>
                  </a:cubicBezTo>
                  <a:cubicBezTo>
                    <a:pt x="1545415" y="11956"/>
                    <a:pt x="1548037" y="18286"/>
                    <a:pt x="1548037" y="24886"/>
                  </a:cubicBezTo>
                  <a:lnTo>
                    <a:pt x="1548037" y="333912"/>
                  </a:lnTo>
                  <a:cubicBezTo>
                    <a:pt x="1548037" y="347656"/>
                    <a:pt x="1536895" y="358798"/>
                    <a:pt x="1523151" y="358798"/>
                  </a:cubicBezTo>
                  <a:lnTo>
                    <a:pt x="24886" y="358798"/>
                  </a:lnTo>
                  <a:cubicBezTo>
                    <a:pt x="18286" y="358798"/>
                    <a:pt x="11956" y="356176"/>
                    <a:pt x="7289" y="351509"/>
                  </a:cubicBezTo>
                  <a:cubicBezTo>
                    <a:pt x="2622" y="346842"/>
                    <a:pt x="0" y="340512"/>
                    <a:pt x="0" y="333912"/>
                  </a:cubicBezTo>
                  <a:lnTo>
                    <a:pt x="0" y="24886"/>
                  </a:lnTo>
                  <a:cubicBezTo>
                    <a:pt x="0" y="18286"/>
                    <a:pt x="2622" y="11956"/>
                    <a:pt x="7289" y="7289"/>
                  </a:cubicBezTo>
                  <a:cubicBezTo>
                    <a:pt x="11956" y="2622"/>
                    <a:pt x="18286" y="0"/>
                    <a:pt x="24886" y="0"/>
                  </a:cubicBezTo>
                  <a:close/>
                </a:path>
              </a:pathLst>
            </a:custGeom>
            <a:solidFill>
              <a:srgbClr val="3A577B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548037" cy="406423"/>
            </a:xfrm>
            <a:prstGeom prst="rect">
              <a:avLst/>
            </a:prstGeom>
          </p:spPr>
          <p:txBody>
            <a:bodyPr lIns="51086" tIns="51086" rIns="51086" bIns="51086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331951" y="2909861"/>
            <a:ext cx="5339758" cy="8745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519"/>
              </a:lnSpc>
            </a:pPr>
            <a:r>
              <a:rPr lang="en-US" sz="2514" b="1">
                <a:solidFill>
                  <a:srgbClr val="E1EDFC"/>
                </a:solidFill>
                <a:latin typeface="Aileron Bold"/>
                <a:ea typeface="Aileron Bold"/>
                <a:cs typeface="Aileron Bold"/>
                <a:sym typeface="Aileron Bold"/>
              </a:rPr>
              <a:t>Users may enter an incorrect OTP multiple times</a:t>
            </a:r>
          </a:p>
        </p:txBody>
      </p:sp>
      <p:sp>
        <p:nvSpPr>
          <p:cNvPr id="9" name="Freeform 9"/>
          <p:cNvSpPr/>
          <p:nvPr/>
        </p:nvSpPr>
        <p:spPr>
          <a:xfrm>
            <a:off x="8488538" y="2790428"/>
            <a:ext cx="1414087" cy="1170544"/>
          </a:xfrm>
          <a:custGeom>
            <a:avLst/>
            <a:gdLst/>
            <a:ahLst/>
            <a:cxnLst/>
            <a:rect l="l" t="t" r="r" b="b"/>
            <a:pathLst>
              <a:path w="1414087" h="1170544">
                <a:moveTo>
                  <a:pt x="0" y="0"/>
                </a:moveTo>
                <a:lnTo>
                  <a:pt x="1414087" y="0"/>
                </a:lnTo>
                <a:lnTo>
                  <a:pt x="1414087" y="1170543"/>
                </a:lnTo>
                <a:lnTo>
                  <a:pt x="0" y="11705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11445283" y="2714278"/>
            <a:ext cx="5910806" cy="1369983"/>
            <a:chOff x="0" y="0"/>
            <a:chExt cx="1548037" cy="358798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548037" cy="358798"/>
            </a:xfrm>
            <a:custGeom>
              <a:avLst/>
              <a:gdLst/>
              <a:ahLst/>
              <a:cxnLst/>
              <a:rect l="l" t="t" r="r" b="b"/>
              <a:pathLst>
                <a:path w="1548037" h="358798">
                  <a:moveTo>
                    <a:pt x="24886" y="0"/>
                  </a:moveTo>
                  <a:lnTo>
                    <a:pt x="1523151" y="0"/>
                  </a:lnTo>
                  <a:cubicBezTo>
                    <a:pt x="1529751" y="0"/>
                    <a:pt x="1536081" y="2622"/>
                    <a:pt x="1540748" y="7289"/>
                  </a:cubicBezTo>
                  <a:cubicBezTo>
                    <a:pt x="1545415" y="11956"/>
                    <a:pt x="1548037" y="18286"/>
                    <a:pt x="1548037" y="24886"/>
                  </a:cubicBezTo>
                  <a:lnTo>
                    <a:pt x="1548037" y="333912"/>
                  </a:lnTo>
                  <a:cubicBezTo>
                    <a:pt x="1548037" y="347656"/>
                    <a:pt x="1536895" y="358798"/>
                    <a:pt x="1523151" y="358798"/>
                  </a:cubicBezTo>
                  <a:lnTo>
                    <a:pt x="24886" y="358798"/>
                  </a:lnTo>
                  <a:cubicBezTo>
                    <a:pt x="18286" y="358798"/>
                    <a:pt x="11956" y="356176"/>
                    <a:pt x="7289" y="351509"/>
                  </a:cubicBezTo>
                  <a:cubicBezTo>
                    <a:pt x="2622" y="346842"/>
                    <a:pt x="0" y="340512"/>
                    <a:pt x="0" y="333912"/>
                  </a:cubicBezTo>
                  <a:lnTo>
                    <a:pt x="0" y="24886"/>
                  </a:lnTo>
                  <a:cubicBezTo>
                    <a:pt x="0" y="18286"/>
                    <a:pt x="2622" y="11956"/>
                    <a:pt x="7289" y="7289"/>
                  </a:cubicBezTo>
                  <a:cubicBezTo>
                    <a:pt x="11956" y="2622"/>
                    <a:pt x="18286" y="0"/>
                    <a:pt x="24886" y="0"/>
                  </a:cubicBezTo>
                  <a:close/>
                </a:path>
              </a:pathLst>
            </a:custGeom>
            <a:solidFill>
              <a:srgbClr val="3A577B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47625"/>
              <a:ext cx="1548037" cy="406423"/>
            </a:xfrm>
            <a:prstGeom prst="rect">
              <a:avLst/>
            </a:prstGeom>
          </p:spPr>
          <p:txBody>
            <a:bodyPr lIns="51086" tIns="51086" rIns="51086" bIns="51086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1742161" y="2909861"/>
            <a:ext cx="5339758" cy="8745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519"/>
              </a:lnSpc>
            </a:pPr>
            <a:r>
              <a:rPr lang="en-US" sz="2514" b="1">
                <a:solidFill>
                  <a:srgbClr val="E1EDFC"/>
                </a:solidFill>
                <a:latin typeface="Aileron Bold"/>
                <a:ea typeface="Aileron Bold"/>
                <a:cs typeface="Aileron Bold"/>
                <a:sym typeface="Aileron Bold"/>
              </a:rPr>
              <a:t>Implemented a retry mechanism with a limited number of attempts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1035074" y="4725330"/>
            <a:ext cx="5910806" cy="1369983"/>
            <a:chOff x="0" y="0"/>
            <a:chExt cx="1548037" cy="358798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548037" cy="358798"/>
            </a:xfrm>
            <a:custGeom>
              <a:avLst/>
              <a:gdLst/>
              <a:ahLst/>
              <a:cxnLst/>
              <a:rect l="l" t="t" r="r" b="b"/>
              <a:pathLst>
                <a:path w="1548037" h="358798">
                  <a:moveTo>
                    <a:pt x="24886" y="0"/>
                  </a:moveTo>
                  <a:lnTo>
                    <a:pt x="1523151" y="0"/>
                  </a:lnTo>
                  <a:cubicBezTo>
                    <a:pt x="1529751" y="0"/>
                    <a:pt x="1536081" y="2622"/>
                    <a:pt x="1540748" y="7289"/>
                  </a:cubicBezTo>
                  <a:cubicBezTo>
                    <a:pt x="1545415" y="11956"/>
                    <a:pt x="1548037" y="18286"/>
                    <a:pt x="1548037" y="24886"/>
                  </a:cubicBezTo>
                  <a:lnTo>
                    <a:pt x="1548037" y="333912"/>
                  </a:lnTo>
                  <a:cubicBezTo>
                    <a:pt x="1548037" y="347656"/>
                    <a:pt x="1536895" y="358798"/>
                    <a:pt x="1523151" y="358798"/>
                  </a:cubicBezTo>
                  <a:lnTo>
                    <a:pt x="24886" y="358798"/>
                  </a:lnTo>
                  <a:cubicBezTo>
                    <a:pt x="18286" y="358798"/>
                    <a:pt x="11956" y="356176"/>
                    <a:pt x="7289" y="351509"/>
                  </a:cubicBezTo>
                  <a:cubicBezTo>
                    <a:pt x="2622" y="346842"/>
                    <a:pt x="0" y="340512"/>
                    <a:pt x="0" y="333912"/>
                  </a:cubicBezTo>
                  <a:lnTo>
                    <a:pt x="0" y="24886"/>
                  </a:lnTo>
                  <a:cubicBezTo>
                    <a:pt x="0" y="18286"/>
                    <a:pt x="2622" y="11956"/>
                    <a:pt x="7289" y="7289"/>
                  </a:cubicBezTo>
                  <a:cubicBezTo>
                    <a:pt x="11956" y="2622"/>
                    <a:pt x="18286" y="0"/>
                    <a:pt x="24886" y="0"/>
                  </a:cubicBezTo>
                  <a:close/>
                </a:path>
              </a:pathLst>
            </a:custGeom>
            <a:solidFill>
              <a:srgbClr val="3A577B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1548037" cy="406423"/>
            </a:xfrm>
            <a:prstGeom prst="rect">
              <a:avLst/>
            </a:prstGeom>
          </p:spPr>
          <p:txBody>
            <a:bodyPr lIns="51086" tIns="51086" rIns="51086" bIns="51086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1331951" y="4920913"/>
            <a:ext cx="5339758" cy="8745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519"/>
              </a:lnSpc>
            </a:pPr>
            <a:r>
              <a:rPr lang="en-US" sz="2514" b="1">
                <a:solidFill>
                  <a:srgbClr val="E1EDFC"/>
                </a:solidFill>
                <a:latin typeface="Aileron Bold"/>
                <a:ea typeface="Aileron Bold"/>
                <a:cs typeface="Aileron Bold"/>
                <a:sym typeface="Aileron Bold"/>
              </a:rPr>
              <a:t>Users need to be clearly informed of errors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11445283" y="4725330"/>
            <a:ext cx="5910806" cy="1810601"/>
            <a:chOff x="0" y="0"/>
            <a:chExt cx="1548037" cy="474195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548037" cy="474195"/>
            </a:xfrm>
            <a:custGeom>
              <a:avLst/>
              <a:gdLst/>
              <a:ahLst/>
              <a:cxnLst/>
              <a:rect l="l" t="t" r="r" b="b"/>
              <a:pathLst>
                <a:path w="1548037" h="474195">
                  <a:moveTo>
                    <a:pt x="24886" y="0"/>
                  </a:moveTo>
                  <a:lnTo>
                    <a:pt x="1523151" y="0"/>
                  </a:lnTo>
                  <a:cubicBezTo>
                    <a:pt x="1529751" y="0"/>
                    <a:pt x="1536081" y="2622"/>
                    <a:pt x="1540748" y="7289"/>
                  </a:cubicBezTo>
                  <a:cubicBezTo>
                    <a:pt x="1545415" y="11956"/>
                    <a:pt x="1548037" y="18286"/>
                    <a:pt x="1548037" y="24886"/>
                  </a:cubicBezTo>
                  <a:lnTo>
                    <a:pt x="1548037" y="449309"/>
                  </a:lnTo>
                  <a:cubicBezTo>
                    <a:pt x="1548037" y="463054"/>
                    <a:pt x="1536895" y="474195"/>
                    <a:pt x="1523151" y="474195"/>
                  </a:cubicBezTo>
                  <a:lnTo>
                    <a:pt x="24886" y="474195"/>
                  </a:lnTo>
                  <a:cubicBezTo>
                    <a:pt x="18286" y="474195"/>
                    <a:pt x="11956" y="471573"/>
                    <a:pt x="7289" y="466906"/>
                  </a:cubicBezTo>
                  <a:cubicBezTo>
                    <a:pt x="2622" y="462239"/>
                    <a:pt x="0" y="455910"/>
                    <a:pt x="0" y="449309"/>
                  </a:cubicBezTo>
                  <a:lnTo>
                    <a:pt x="0" y="24886"/>
                  </a:lnTo>
                  <a:cubicBezTo>
                    <a:pt x="0" y="18286"/>
                    <a:pt x="2622" y="11956"/>
                    <a:pt x="7289" y="7289"/>
                  </a:cubicBezTo>
                  <a:cubicBezTo>
                    <a:pt x="11956" y="2622"/>
                    <a:pt x="18286" y="0"/>
                    <a:pt x="24886" y="0"/>
                  </a:cubicBezTo>
                  <a:close/>
                </a:path>
              </a:pathLst>
            </a:custGeom>
            <a:solidFill>
              <a:srgbClr val="3A577B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47625"/>
              <a:ext cx="1548037" cy="521820"/>
            </a:xfrm>
            <a:prstGeom prst="rect">
              <a:avLst/>
            </a:prstGeom>
          </p:spPr>
          <p:txBody>
            <a:bodyPr lIns="51086" tIns="51086" rIns="51086" bIns="51086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11742161" y="4920913"/>
            <a:ext cx="5339758" cy="13151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519"/>
              </a:lnSpc>
            </a:pPr>
            <a:r>
              <a:rPr lang="en-US" sz="2514" b="1">
                <a:solidFill>
                  <a:srgbClr val="E1EDFC"/>
                </a:solidFill>
                <a:latin typeface="Aileron Bold"/>
                <a:ea typeface="Aileron Bold"/>
                <a:cs typeface="Aileron Bold"/>
                <a:sym typeface="Aileron Bold"/>
              </a:rPr>
              <a:t>Provided user-friendly messages such as "Access granted!" or "Incorrect OTP”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1035074" y="7177699"/>
            <a:ext cx="5910806" cy="1369983"/>
            <a:chOff x="0" y="0"/>
            <a:chExt cx="1548037" cy="358798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548037" cy="358798"/>
            </a:xfrm>
            <a:custGeom>
              <a:avLst/>
              <a:gdLst/>
              <a:ahLst/>
              <a:cxnLst/>
              <a:rect l="l" t="t" r="r" b="b"/>
              <a:pathLst>
                <a:path w="1548037" h="358798">
                  <a:moveTo>
                    <a:pt x="24886" y="0"/>
                  </a:moveTo>
                  <a:lnTo>
                    <a:pt x="1523151" y="0"/>
                  </a:lnTo>
                  <a:cubicBezTo>
                    <a:pt x="1529751" y="0"/>
                    <a:pt x="1536081" y="2622"/>
                    <a:pt x="1540748" y="7289"/>
                  </a:cubicBezTo>
                  <a:cubicBezTo>
                    <a:pt x="1545415" y="11956"/>
                    <a:pt x="1548037" y="18286"/>
                    <a:pt x="1548037" y="24886"/>
                  </a:cubicBezTo>
                  <a:lnTo>
                    <a:pt x="1548037" y="333912"/>
                  </a:lnTo>
                  <a:cubicBezTo>
                    <a:pt x="1548037" y="347656"/>
                    <a:pt x="1536895" y="358798"/>
                    <a:pt x="1523151" y="358798"/>
                  </a:cubicBezTo>
                  <a:lnTo>
                    <a:pt x="24886" y="358798"/>
                  </a:lnTo>
                  <a:cubicBezTo>
                    <a:pt x="18286" y="358798"/>
                    <a:pt x="11956" y="356176"/>
                    <a:pt x="7289" y="351509"/>
                  </a:cubicBezTo>
                  <a:cubicBezTo>
                    <a:pt x="2622" y="346842"/>
                    <a:pt x="0" y="340512"/>
                    <a:pt x="0" y="333912"/>
                  </a:cubicBezTo>
                  <a:lnTo>
                    <a:pt x="0" y="24886"/>
                  </a:lnTo>
                  <a:cubicBezTo>
                    <a:pt x="0" y="18286"/>
                    <a:pt x="2622" y="11956"/>
                    <a:pt x="7289" y="7289"/>
                  </a:cubicBezTo>
                  <a:cubicBezTo>
                    <a:pt x="11956" y="2622"/>
                    <a:pt x="18286" y="0"/>
                    <a:pt x="24886" y="0"/>
                  </a:cubicBezTo>
                  <a:close/>
                </a:path>
              </a:pathLst>
            </a:custGeom>
            <a:solidFill>
              <a:srgbClr val="3A577B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0" y="-47625"/>
              <a:ext cx="1548037" cy="406423"/>
            </a:xfrm>
            <a:prstGeom prst="rect">
              <a:avLst/>
            </a:prstGeom>
          </p:spPr>
          <p:txBody>
            <a:bodyPr lIns="51086" tIns="51086" rIns="51086" bIns="51086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1331951" y="7373282"/>
            <a:ext cx="5339758" cy="8745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519"/>
              </a:lnSpc>
            </a:pPr>
            <a:r>
              <a:rPr lang="en-US" sz="2514" b="1">
                <a:solidFill>
                  <a:srgbClr val="E1EDFC"/>
                </a:solidFill>
                <a:latin typeface="Aileron Bold"/>
                <a:ea typeface="Aileron Bold"/>
                <a:cs typeface="Aileron Bold"/>
                <a:sym typeface="Aileron Bold"/>
              </a:rPr>
              <a:t>The OTP must be exactly 6 digits long</a:t>
            </a:r>
          </a:p>
        </p:txBody>
      </p:sp>
      <p:grpSp>
        <p:nvGrpSpPr>
          <p:cNvPr id="26" name="Group 26"/>
          <p:cNvGrpSpPr/>
          <p:nvPr/>
        </p:nvGrpSpPr>
        <p:grpSpPr>
          <a:xfrm>
            <a:off x="11444393" y="7177699"/>
            <a:ext cx="5910806" cy="1369983"/>
            <a:chOff x="0" y="0"/>
            <a:chExt cx="1548037" cy="358798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548037" cy="358798"/>
            </a:xfrm>
            <a:custGeom>
              <a:avLst/>
              <a:gdLst/>
              <a:ahLst/>
              <a:cxnLst/>
              <a:rect l="l" t="t" r="r" b="b"/>
              <a:pathLst>
                <a:path w="1548037" h="358798">
                  <a:moveTo>
                    <a:pt x="24886" y="0"/>
                  </a:moveTo>
                  <a:lnTo>
                    <a:pt x="1523151" y="0"/>
                  </a:lnTo>
                  <a:cubicBezTo>
                    <a:pt x="1529751" y="0"/>
                    <a:pt x="1536081" y="2622"/>
                    <a:pt x="1540748" y="7289"/>
                  </a:cubicBezTo>
                  <a:cubicBezTo>
                    <a:pt x="1545415" y="11956"/>
                    <a:pt x="1548037" y="18286"/>
                    <a:pt x="1548037" y="24886"/>
                  </a:cubicBezTo>
                  <a:lnTo>
                    <a:pt x="1548037" y="333912"/>
                  </a:lnTo>
                  <a:cubicBezTo>
                    <a:pt x="1548037" y="347656"/>
                    <a:pt x="1536895" y="358798"/>
                    <a:pt x="1523151" y="358798"/>
                  </a:cubicBezTo>
                  <a:lnTo>
                    <a:pt x="24886" y="358798"/>
                  </a:lnTo>
                  <a:cubicBezTo>
                    <a:pt x="18286" y="358798"/>
                    <a:pt x="11956" y="356176"/>
                    <a:pt x="7289" y="351509"/>
                  </a:cubicBezTo>
                  <a:cubicBezTo>
                    <a:pt x="2622" y="346842"/>
                    <a:pt x="0" y="340512"/>
                    <a:pt x="0" y="333912"/>
                  </a:cubicBezTo>
                  <a:lnTo>
                    <a:pt x="0" y="24886"/>
                  </a:lnTo>
                  <a:cubicBezTo>
                    <a:pt x="0" y="18286"/>
                    <a:pt x="2622" y="11956"/>
                    <a:pt x="7289" y="7289"/>
                  </a:cubicBezTo>
                  <a:cubicBezTo>
                    <a:pt x="11956" y="2622"/>
                    <a:pt x="18286" y="0"/>
                    <a:pt x="24886" y="0"/>
                  </a:cubicBezTo>
                  <a:close/>
                </a:path>
              </a:pathLst>
            </a:custGeom>
            <a:solidFill>
              <a:srgbClr val="3A577B"/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0" y="-47625"/>
              <a:ext cx="1548037" cy="406423"/>
            </a:xfrm>
            <a:prstGeom prst="rect">
              <a:avLst/>
            </a:prstGeom>
          </p:spPr>
          <p:txBody>
            <a:bodyPr lIns="51086" tIns="51086" rIns="51086" bIns="51086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11741271" y="7373282"/>
            <a:ext cx="5339758" cy="8745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519"/>
              </a:lnSpc>
            </a:pPr>
            <a:r>
              <a:rPr lang="en-US" sz="2514" b="1">
                <a:solidFill>
                  <a:srgbClr val="E1EDFC"/>
                </a:solidFill>
                <a:latin typeface="Aileron Bold"/>
                <a:ea typeface="Aileron Bold"/>
                <a:cs typeface="Aileron Bold"/>
                <a:sym typeface="Aileron Bold"/>
              </a:rPr>
              <a:t>If the OTP is not 6 digits, prompt the user to re-enter it correctly.</a:t>
            </a:r>
          </a:p>
        </p:txBody>
      </p:sp>
      <p:sp>
        <p:nvSpPr>
          <p:cNvPr id="30" name="Freeform 30"/>
          <p:cNvSpPr/>
          <p:nvPr/>
        </p:nvSpPr>
        <p:spPr>
          <a:xfrm>
            <a:off x="8406649" y="4874911"/>
            <a:ext cx="1474702" cy="1220402"/>
          </a:xfrm>
          <a:custGeom>
            <a:avLst/>
            <a:gdLst/>
            <a:ahLst/>
            <a:cxnLst/>
            <a:rect l="l" t="t" r="r" b="b"/>
            <a:pathLst>
              <a:path w="1474702" h="1220402">
                <a:moveTo>
                  <a:pt x="0" y="0"/>
                </a:moveTo>
                <a:lnTo>
                  <a:pt x="1474702" y="0"/>
                </a:lnTo>
                <a:lnTo>
                  <a:pt x="1474702" y="1220402"/>
                </a:lnTo>
                <a:lnTo>
                  <a:pt x="0" y="12204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1" name="Freeform 31"/>
          <p:cNvSpPr/>
          <p:nvPr/>
        </p:nvSpPr>
        <p:spPr>
          <a:xfrm>
            <a:off x="8967285" y="7228920"/>
            <a:ext cx="396971" cy="1220402"/>
          </a:xfrm>
          <a:custGeom>
            <a:avLst/>
            <a:gdLst/>
            <a:ahLst/>
            <a:cxnLst/>
            <a:rect l="l" t="t" r="r" b="b"/>
            <a:pathLst>
              <a:path w="396971" h="1220402">
                <a:moveTo>
                  <a:pt x="0" y="0"/>
                </a:moveTo>
                <a:lnTo>
                  <a:pt x="396971" y="0"/>
                </a:lnTo>
                <a:lnTo>
                  <a:pt x="396971" y="1220401"/>
                </a:lnTo>
                <a:lnTo>
                  <a:pt x="0" y="122040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32" name="TextBox 32"/>
          <p:cNvSpPr txBox="1"/>
          <p:nvPr/>
        </p:nvSpPr>
        <p:spPr>
          <a:xfrm>
            <a:off x="1823510" y="895350"/>
            <a:ext cx="4089400" cy="889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350"/>
              </a:lnSpc>
              <a:spcBef>
                <a:spcPct val="0"/>
              </a:spcBef>
            </a:pPr>
            <a:r>
              <a:rPr lang="en-US" sz="5000" b="1">
                <a:solidFill>
                  <a:srgbClr val="0E2F5F"/>
                </a:solidFill>
                <a:latin typeface="Akzidenz-Grotesk Heavy"/>
                <a:ea typeface="Akzidenz-Grotesk Heavy"/>
                <a:cs typeface="Akzidenz-Grotesk Heavy"/>
                <a:sym typeface="Akzidenz-Grotesk Heavy"/>
              </a:rPr>
              <a:t>Challenge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2786101" y="895350"/>
            <a:ext cx="3226464" cy="889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350"/>
              </a:lnSpc>
              <a:spcBef>
                <a:spcPct val="0"/>
              </a:spcBef>
            </a:pPr>
            <a:r>
              <a:rPr lang="en-US" sz="5000" b="1">
                <a:solidFill>
                  <a:srgbClr val="0E2F5F"/>
                </a:solidFill>
                <a:latin typeface="Akzidenz-Grotesk Heavy"/>
                <a:ea typeface="Akzidenz-Grotesk Heavy"/>
                <a:cs typeface="Akzidenz-Grotesk Heavy"/>
                <a:sym typeface="Akzidenz-Grotesk Heavy"/>
              </a:rPr>
              <a:t>Solution</a:t>
            </a:r>
          </a:p>
        </p:txBody>
      </p:sp>
    </p:spTree>
  </p:cSld>
  <p:clrMapOvr>
    <a:masterClrMapping/>
  </p:clrMapOvr>
  <p:transition spd="med">
    <p:pull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09288" y="448101"/>
            <a:ext cx="5430398" cy="2037549"/>
            <a:chOff x="0" y="0"/>
            <a:chExt cx="7240530" cy="2716731"/>
          </a:xfrm>
        </p:grpSpPr>
        <p:sp>
          <p:nvSpPr>
            <p:cNvPr id="3" name="TextBox 3"/>
            <p:cNvSpPr txBox="1"/>
            <p:nvPr/>
          </p:nvSpPr>
          <p:spPr>
            <a:xfrm>
              <a:off x="0" y="1333701"/>
              <a:ext cx="7240530" cy="13830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7620"/>
                </a:lnSpc>
                <a:spcBef>
                  <a:spcPct val="0"/>
                </a:spcBef>
              </a:pPr>
              <a:r>
                <a:rPr lang="en-US" sz="6000" b="1" u="none" strike="noStrike">
                  <a:solidFill>
                    <a:srgbClr val="0E2F5F"/>
                  </a:solidFill>
                  <a:latin typeface="Akzidenz-Grotesk Heavy"/>
                  <a:ea typeface="Akzidenz-Grotesk Heavy"/>
                  <a:cs typeface="Akzidenz-Grotesk Heavy"/>
                  <a:sym typeface="Akzidenz-Grotesk Heavy"/>
                </a:rPr>
                <a:t>Conclusion</a:t>
              </a:r>
            </a:p>
          </p:txBody>
        </p:sp>
        <p:sp>
          <p:nvSpPr>
            <p:cNvPr id="4" name="Freeform 4"/>
            <p:cNvSpPr/>
            <p:nvPr/>
          </p:nvSpPr>
          <p:spPr>
            <a:xfrm>
              <a:off x="0" y="0"/>
              <a:ext cx="2025770" cy="626147"/>
            </a:xfrm>
            <a:custGeom>
              <a:avLst/>
              <a:gdLst/>
              <a:ahLst/>
              <a:cxnLst/>
              <a:rect l="l" t="t" r="r" b="b"/>
              <a:pathLst>
                <a:path w="2025770" h="626147">
                  <a:moveTo>
                    <a:pt x="0" y="0"/>
                  </a:moveTo>
                  <a:lnTo>
                    <a:pt x="2025770" y="0"/>
                  </a:lnTo>
                  <a:lnTo>
                    <a:pt x="2025770" y="626147"/>
                  </a:lnTo>
                  <a:lnTo>
                    <a:pt x="0" y="6261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7786635" y="0"/>
            <a:ext cx="9045116" cy="10287000"/>
            <a:chOff x="0" y="0"/>
            <a:chExt cx="12060154" cy="13716000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12060154" cy="13716000"/>
              <a:chOff x="0" y="0"/>
              <a:chExt cx="1488104" cy="1692419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1488104" cy="1692419"/>
              </a:xfrm>
              <a:custGeom>
                <a:avLst/>
                <a:gdLst/>
                <a:ahLst/>
                <a:cxnLst/>
                <a:rect l="l" t="t" r="r" b="b"/>
                <a:pathLst>
                  <a:path w="1488104" h="1692419">
                    <a:moveTo>
                      <a:pt x="0" y="0"/>
                    </a:moveTo>
                    <a:lnTo>
                      <a:pt x="1488104" y="0"/>
                    </a:lnTo>
                    <a:lnTo>
                      <a:pt x="1488104" y="1692419"/>
                    </a:lnTo>
                    <a:lnTo>
                      <a:pt x="0" y="1692419"/>
                    </a:lnTo>
                    <a:close/>
                  </a:path>
                </a:pathLst>
              </a:custGeom>
              <a:solidFill>
                <a:srgbClr val="E1EDFC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47625"/>
                <a:ext cx="1488104" cy="174004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9" name="Freeform 9"/>
            <p:cNvSpPr/>
            <p:nvPr/>
          </p:nvSpPr>
          <p:spPr>
            <a:xfrm>
              <a:off x="440911" y="1596119"/>
              <a:ext cx="11178332" cy="11556547"/>
            </a:xfrm>
            <a:custGeom>
              <a:avLst/>
              <a:gdLst/>
              <a:ahLst/>
              <a:cxnLst/>
              <a:rect l="l" t="t" r="r" b="b"/>
              <a:pathLst>
                <a:path w="11178332" h="11556547">
                  <a:moveTo>
                    <a:pt x="0" y="0"/>
                  </a:moveTo>
                  <a:lnTo>
                    <a:pt x="11178332" y="0"/>
                  </a:lnTo>
                  <a:lnTo>
                    <a:pt x="11178332" y="11556547"/>
                  </a:lnTo>
                  <a:lnTo>
                    <a:pt x="0" y="115565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34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0" name="Freeform 10"/>
          <p:cNvSpPr/>
          <p:nvPr/>
        </p:nvSpPr>
        <p:spPr>
          <a:xfrm>
            <a:off x="710374" y="7589960"/>
            <a:ext cx="2318467" cy="2031820"/>
          </a:xfrm>
          <a:custGeom>
            <a:avLst/>
            <a:gdLst/>
            <a:ahLst/>
            <a:cxnLst/>
            <a:rect l="l" t="t" r="r" b="b"/>
            <a:pathLst>
              <a:path w="2318467" h="2031820">
                <a:moveTo>
                  <a:pt x="0" y="0"/>
                </a:moveTo>
                <a:lnTo>
                  <a:pt x="2318467" y="0"/>
                </a:lnTo>
                <a:lnTo>
                  <a:pt x="2318467" y="2031820"/>
                </a:lnTo>
                <a:lnTo>
                  <a:pt x="0" y="203182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8364855" y="1152483"/>
            <a:ext cx="7888676" cy="931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779"/>
              </a:lnSpc>
            </a:pPr>
            <a:r>
              <a:rPr lang="en-US" sz="2700" b="1">
                <a:solidFill>
                  <a:srgbClr val="021828"/>
                </a:solidFill>
                <a:latin typeface="Aileron Bold"/>
                <a:ea typeface="Aileron Bold"/>
                <a:cs typeface="Aileron Bold"/>
                <a:sym typeface="Aileron Bold"/>
              </a:rPr>
              <a:t>A reliable 6-digit OTP system to ensure only authorized access.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364855" y="2832058"/>
            <a:ext cx="7888676" cy="931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779"/>
              </a:lnSpc>
            </a:pPr>
            <a:r>
              <a:rPr lang="en-US" sz="2699" b="1">
                <a:solidFill>
                  <a:srgbClr val="021828"/>
                </a:solidFill>
                <a:latin typeface="Aileron Bold"/>
                <a:ea typeface="Aileron Bold"/>
                <a:cs typeface="Aileron Bold"/>
                <a:sym typeface="Aileron Bold"/>
              </a:rPr>
              <a:t>Clear instructions, retries, and error handling for smooth user experience.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364855" y="4511633"/>
            <a:ext cx="7888676" cy="931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779"/>
              </a:lnSpc>
            </a:pPr>
            <a:r>
              <a:rPr lang="en-US" sz="2699" b="1">
                <a:solidFill>
                  <a:srgbClr val="021828"/>
                </a:solidFill>
                <a:latin typeface="Aileron Bold"/>
                <a:ea typeface="Aileron Bold"/>
                <a:cs typeface="Aileron Bold"/>
                <a:sym typeface="Aileron Bold"/>
              </a:rPr>
              <a:t>Easy to integrate into various platforms to strengthen security.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364855" y="6192780"/>
            <a:ext cx="7888676" cy="931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779"/>
              </a:lnSpc>
            </a:pPr>
            <a:r>
              <a:rPr lang="en-US" sz="2699" b="1">
                <a:solidFill>
                  <a:srgbClr val="021828"/>
                </a:solidFill>
                <a:latin typeface="Aileron Bold"/>
                <a:ea typeface="Aileron Bold"/>
                <a:cs typeface="Aileron Bold"/>
                <a:sym typeface="Aileron Bold"/>
              </a:rPr>
              <a:t>Adds an extra layer of protection against unauthorized access.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501664" y="8358130"/>
            <a:ext cx="10318523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299"/>
              </a:lnSpc>
            </a:pPr>
            <a:r>
              <a:rPr lang="en-US" sz="4499" b="1">
                <a:solidFill>
                  <a:srgbClr val="021828"/>
                </a:solidFill>
                <a:latin typeface="Aileron Bold"/>
                <a:ea typeface="Aileron Bold"/>
                <a:cs typeface="Aileron Bold"/>
                <a:sym typeface="Aileron Bold"/>
              </a:rPr>
              <a:t>"Let’s Secure the Web Together!"</a:t>
            </a:r>
          </a:p>
        </p:txBody>
      </p:sp>
    </p:spTree>
  </p:cSld>
  <p:clrMapOvr>
    <a:masterClrMapping/>
  </p:clrMapOvr>
  <p:transition spd="med">
    <p:pull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470689" y="3176727"/>
            <a:ext cx="9346622" cy="38969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658"/>
              </a:lnSpc>
            </a:pPr>
            <a:r>
              <a:rPr lang="en-US" sz="16848" b="1">
                <a:solidFill>
                  <a:srgbClr val="0E2F5F"/>
                </a:solidFill>
                <a:latin typeface="Barlow Condensed Heavy"/>
                <a:ea typeface="Barlow Condensed Heavy"/>
                <a:cs typeface="Barlow Condensed Heavy"/>
                <a:sym typeface="Barlow Condensed Heavy"/>
              </a:rPr>
              <a:t>THANK YOU!</a:t>
            </a:r>
          </a:p>
        </p:txBody>
      </p:sp>
      <p:sp>
        <p:nvSpPr>
          <p:cNvPr id="3" name="Freeform 3"/>
          <p:cNvSpPr/>
          <p:nvPr/>
        </p:nvSpPr>
        <p:spPr>
          <a:xfrm>
            <a:off x="7511163" y="7791225"/>
            <a:ext cx="305535" cy="302202"/>
          </a:xfrm>
          <a:custGeom>
            <a:avLst/>
            <a:gdLst/>
            <a:ahLst/>
            <a:cxnLst/>
            <a:rect l="l" t="t" r="r" b="b"/>
            <a:pathLst>
              <a:path w="305535" h="302202">
                <a:moveTo>
                  <a:pt x="0" y="0"/>
                </a:moveTo>
                <a:lnTo>
                  <a:pt x="305535" y="0"/>
                </a:lnTo>
                <a:lnTo>
                  <a:pt x="305535" y="302203"/>
                </a:lnTo>
                <a:lnTo>
                  <a:pt x="0" y="3022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7991226" y="7772175"/>
            <a:ext cx="3009626" cy="306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13"/>
              </a:lnSpc>
            </a:pPr>
            <a:r>
              <a:rPr lang="en-US" sz="1900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www.reallygreatsite.com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3424608" y="-1072654"/>
            <a:ext cx="11438784" cy="2839490"/>
            <a:chOff x="0" y="0"/>
            <a:chExt cx="3012684" cy="74784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012684" cy="747849"/>
            </a:xfrm>
            <a:custGeom>
              <a:avLst/>
              <a:gdLst/>
              <a:ahLst/>
              <a:cxnLst/>
              <a:rect l="l" t="t" r="r" b="b"/>
              <a:pathLst>
                <a:path w="3012684" h="747849">
                  <a:moveTo>
                    <a:pt x="39932" y="0"/>
                  </a:moveTo>
                  <a:lnTo>
                    <a:pt x="2972752" y="0"/>
                  </a:lnTo>
                  <a:cubicBezTo>
                    <a:pt x="2994806" y="0"/>
                    <a:pt x="3012684" y="17878"/>
                    <a:pt x="3012684" y="39932"/>
                  </a:cubicBezTo>
                  <a:lnTo>
                    <a:pt x="3012684" y="707917"/>
                  </a:lnTo>
                  <a:cubicBezTo>
                    <a:pt x="3012684" y="729971"/>
                    <a:pt x="2994806" y="747849"/>
                    <a:pt x="2972752" y="747849"/>
                  </a:cubicBezTo>
                  <a:lnTo>
                    <a:pt x="39932" y="747849"/>
                  </a:lnTo>
                  <a:cubicBezTo>
                    <a:pt x="17878" y="747849"/>
                    <a:pt x="0" y="729971"/>
                    <a:pt x="0" y="707917"/>
                  </a:cubicBezTo>
                  <a:lnTo>
                    <a:pt x="0" y="39932"/>
                  </a:lnTo>
                  <a:cubicBezTo>
                    <a:pt x="0" y="17878"/>
                    <a:pt x="17878" y="0"/>
                    <a:pt x="39932" y="0"/>
                  </a:cubicBezTo>
                  <a:close/>
                </a:path>
              </a:pathLst>
            </a:custGeom>
            <a:solidFill>
              <a:srgbClr val="E1EDFC"/>
            </a:solidFill>
            <a:ln cap="rnd">
              <a:noFill/>
              <a:prstDash val="solid"/>
              <a:round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3012684" cy="7954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8395527" y="1028700"/>
            <a:ext cx="1496945" cy="1496945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188CC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8673581" y="1447879"/>
            <a:ext cx="940838" cy="658587"/>
          </a:xfrm>
          <a:custGeom>
            <a:avLst/>
            <a:gdLst/>
            <a:ahLst/>
            <a:cxnLst/>
            <a:rect l="l" t="t" r="r" b="b"/>
            <a:pathLst>
              <a:path w="940838" h="658587">
                <a:moveTo>
                  <a:pt x="0" y="0"/>
                </a:moveTo>
                <a:lnTo>
                  <a:pt x="940838" y="0"/>
                </a:lnTo>
                <a:lnTo>
                  <a:pt x="940838" y="658587"/>
                </a:lnTo>
                <a:lnTo>
                  <a:pt x="0" y="65858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3424608" y="4750679"/>
            <a:ext cx="1519327" cy="469610"/>
          </a:xfrm>
          <a:custGeom>
            <a:avLst/>
            <a:gdLst/>
            <a:ahLst/>
            <a:cxnLst/>
            <a:rect l="l" t="t" r="r" b="b"/>
            <a:pathLst>
              <a:path w="1519327" h="469610">
                <a:moveTo>
                  <a:pt x="0" y="0"/>
                </a:moveTo>
                <a:lnTo>
                  <a:pt x="1519327" y="0"/>
                </a:lnTo>
                <a:lnTo>
                  <a:pt x="1519327" y="469610"/>
                </a:lnTo>
                <a:lnTo>
                  <a:pt x="0" y="46961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flipH="1">
            <a:off x="13344065" y="4750679"/>
            <a:ext cx="1519327" cy="469610"/>
          </a:xfrm>
          <a:custGeom>
            <a:avLst/>
            <a:gdLst/>
            <a:ahLst/>
            <a:cxnLst/>
            <a:rect l="l" t="t" r="r" b="b"/>
            <a:pathLst>
              <a:path w="1519327" h="469610">
                <a:moveTo>
                  <a:pt x="1519327" y="0"/>
                </a:moveTo>
                <a:lnTo>
                  <a:pt x="0" y="0"/>
                </a:lnTo>
                <a:lnTo>
                  <a:pt x="0" y="469610"/>
                </a:lnTo>
                <a:lnTo>
                  <a:pt x="1519327" y="469610"/>
                </a:lnTo>
                <a:lnTo>
                  <a:pt x="1519327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14" name="Group 14"/>
          <p:cNvGrpSpPr/>
          <p:nvPr/>
        </p:nvGrpSpPr>
        <p:grpSpPr>
          <a:xfrm>
            <a:off x="0" y="8996715"/>
            <a:ext cx="18288000" cy="1290285"/>
            <a:chOff x="0" y="0"/>
            <a:chExt cx="4816593" cy="339828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4816592" cy="339828"/>
            </a:xfrm>
            <a:custGeom>
              <a:avLst/>
              <a:gdLst/>
              <a:ahLst/>
              <a:cxnLst/>
              <a:rect l="l" t="t" r="r" b="b"/>
              <a:pathLst>
                <a:path w="4816592" h="339828">
                  <a:moveTo>
                    <a:pt x="0" y="0"/>
                  </a:moveTo>
                  <a:lnTo>
                    <a:pt x="4816592" y="0"/>
                  </a:lnTo>
                  <a:lnTo>
                    <a:pt x="4816592" y="339828"/>
                  </a:lnTo>
                  <a:lnTo>
                    <a:pt x="0" y="339828"/>
                  </a:lnTo>
                  <a:close/>
                </a:path>
              </a:pathLst>
            </a:custGeom>
            <a:solidFill>
              <a:srgbClr val="0E2F5F"/>
            </a:solidFill>
            <a:ln cap="sq">
              <a:noFill/>
              <a:prstDash val="solid"/>
              <a:miter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4816593" cy="3874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</a:pPr>
              <a:endParaRPr/>
            </a:p>
          </p:txBody>
        </p:sp>
      </p:grpSp>
    </p:spTree>
  </p:cSld>
  <p:clrMapOvr>
    <a:masterClrMapping/>
  </p:clrMapOvr>
  <p:transition spd="med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36521" y="3307946"/>
            <a:ext cx="2594369" cy="4588246"/>
            <a:chOff x="0" y="0"/>
            <a:chExt cx="683291" cy="120842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83291" cy="1208427"/>
            </a:xfrm>
            <a:custGeom>
              <a:avLst/>
              <a:gdLst/>
              <a:ahLst/>
              <a:cxnLst/>
              <a:rect l="l" t="t" r="r" b="b"/>
              <a:pathLst>
                <a:path w="683291" h="1208427">
                  <a:moveTo>
                    <a:pt x="152190" y="0"/>
                  </a:moveTo>
                  <a:lnTo>
                    <a:pt x="531100" y="0"/>
                  </a:lnTo>
                  <a:cubicBezTo>
                    <a:pt x="571464" y="0"/>
                    <a:pt x="610174" y="16034"/>
                    <a:pt x="638715" y="44576"/>
                  </a:cubicBezTo>
                  <a:cubicBezTo>
                    <a:pt x="667256" y="73117"/>
                    <a:pt x="683291" y="111827"/>
                    <a:pt x="683291" y="152190"/>
                  </a:cubicBezTo>
                  <a:lnTo>
                    <a:pt x="683291" y="1056237"/>
                  </a:lnTo>
                  <a:cubicBezTo>
                    <a:pt x="683291" y="1096600"/>
                    <a:pt x="667256" y="1135310"/>
                    <a:pt x="638715" y="1163852"/>
                  </a:cubicBezTo>
                  <a:cubicBezTo>
                    <a:pt x="610174" y="1192393"/>
                    <a:pt x="571464" y="1208427"/>
                    <a:pt x="531100" y="1208427"/>
                  </a:cubicBezTo>
                  <a:lnTo>
                    <a:pt x="152190" y="1208427"/>
                  </a:lnTo>
                  <a:cubicBezTo>
                    <a:pt x="111827" y="1208427"/>
                    <a:pt x="73117" y="1192393"/>
                    <a:pt x="44576" y="1163852"/>
                  </a:cubicBezTo>
                  <a:cubicBezTo>
                    <a:pt x="16034" y="1135310"/>
                    <a:pt x="0" y="1096600"/>
                    <a:pt x="0" y="1056237"/>
                  </a:cubicBezTo>
                  <a:lnTo>
                    <a:pt x="0" y="152190"/>
                  </a:lnTo>
                  <a:cubicBezTo>
                    <a:pt x="0" y="111827"/>
                    <a:pt x="16034" y="73117"/>
                    <a:pt x="44576" y="44576"/>
                  </a:cubicBezTo>
                  <a:cubicBezTo>
                    <a:pt x="73117" y="16034"/>
                    <a:pt x="111827" y="0"/>
                    <a:pt x="152190" y="0"/>
                  </a:cubicBezTo>
                  <a:close/>
                </a:path>
              </a:pathLst>
            </a:custGeom>
            <a:solidFill>
              <a:srgbClr val="5188CC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683291" cy="12560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3731511" y="1434222"/>
            <a:ext cx="305535" cy="302202"/>
          </a:xfrm>
          <a:custGeom>
            <a:avLst/>
            <a:gdLst/>
            <a:ahLst/>
            <a:cxnLst/>
            <a:rect l="l" t="t" r="r" b="b"/>
            <a:pathLst>
              <a:path w="305535" h="302202">
                <a:moveTo>
                  <a:pt x="0" y="0"/>
                </a:moveTo>
                <a:lnTo>
                  <a:pt x="305535" y="0"/>
                </a:lnTo>
                <a:lnTo>
                  <a:pt x="305535" y="302203"/>
                </a:lnTo>
                <a:lnTo>
                  <a:pt x="0" y="3022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28700" y="-2522313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7843805" y="8248617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3034801" y="1820954"/>
            <a:ext cx="9734623" cy="7562229"/>
            <a:chOff x="0" y="0"/>
            <a:chExt cx="12979497" cy="10082972"/>
          </a:xfrm>
        </p:grpSpPr>
        <p:sp>
          <p:nvSpPr>
            <p:cNvPr id="9" name="TextBox 9"/>
            <p:cNvSpPr txBox="1"/>
            <p:nvPr/>
          </p:nvSpPr>
          <p:spPr>
            <a:xfrm>
              <a:off x="0" y="190500"/>
              <a:ext cx="12979497" cy="65233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2564"/>
                </a:lnSpc>
              </a:pPr>
              <a:r>
                <a:rPr lang="en-US" sz="12198" b="1">
                  <a:solidFill>
                    <a:srgbClr val="0E2F5F"/>
                  </a:solidFill>
                  <a:latin typeface="Barlow Condensed Heavy"/>
                  <a:ea typeface="Barlow Condensed Heavy"/>
                  <a:cs typeface="Barlow Condensed Heavy"/>
                  <a:sym typeface="Barlow Condensed Heavy"/>
                </a:rPr>
                <a:t>OTP VERIFICATION SYSTEM 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6957331"/>
              <a:ext cx="9753600" cy="18317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240"/>
                </a:lnSpc>
              </a:pPr>
              <a:r>
                <a:rPr lang="en-US" sz="4000" b="1">
                  <a:solidFill>
                    <a:srgbClr val="021828"/>
                  </a:solidFill>
                  <a:latin typeface="Akzidenz-Grotesk Heavy"/>
                  <a:ea typeface="Akzidenz-Grotesk Heavy"/>
                  <a:cs typeface="Akzidenz-Grotesk Heavy"/>
                  <a:sym typeface="Akzidenz-Grotesk Heavy"/>
                </a:rPr>
                <a:t>“A Shield Against Cyber Crime"</a:t>
              </a:r>
            </a:p>
          </p:txBody>
        </p:sp>
        <p:sp>
          <p:nvSpPr>
            <p:cNvPr id="11" name="Freeform 11"/>
            <p:cNvSpPr/>
            <p:nvPr/>
          </p:nvSpPr>
          <p:spPr>
            <a:xfrm>
              <a:off x="130707" y="9471595"/>
              <a:ext cx="1977986" cy="611377"/>
            </a:xfrm>
            <a:custGeom>
              <a:avLst/>
              <a:gdLst/>
              <a:ahLst/>
              <a:cxnLst/>
              <a:rect l="l" t="t" r="r" b="b"/>
              <a:pathLst>
                <a:path w="1977986" h="611377">
                  <a:moveTo>
                    <a:pt x="0" y="0"/>
                  </a:moveTo>
                  <a:lnTo>
                    <a:pt x="1977986" y="0"/>
                  </a:lnTo>
                  <a:lnTo>
                    <a:pt x="1977986" y="611377"/>
                  </a:lnTo>
                  <a:lnTo>
                    <a:pt x="0" y="6113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2" name="Freeform 12"/>
          <p:cNvSpPr/>
          <p:nvPr/>
        </p:nvSpPr>
        <p:spPr>
          <a:xfrm>
            <a:off x="12769424" y="3086100"/>
            <a:ext cx="3426506" cy="4114800"/>
          </a:xfrm>
          <a:custGeom>
            <a:avLst/>
            <a:gdLst/>
            <a:ahLst/>
            <a:cxnLst/>
            <a:rect l="l" t="t" r="r" b="b"/>
            <a:pathLst>
              <a:path w="3426506" h="4114800">
                <a:moveTo>
                  <a:pt x="0" y="0"/>
                </a:moveTo>
                <a:lnTo>
                  <a:pt x="3426506" y="0"/>
                </a:lnTo>
                <a:lnTo>
                  <a:pt x="342650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4211574" y="1415172"/>
            <a:ext cx="3009626" cy="3069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13"/>
              </a:lnSpc>
            </a:pPr>
            <a:r>
              <a:rPr lang="en-US" sz="1900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www.reallygreatsite.com</a:t>
            </a:r>
          </a:p>
        </p:txBody>
      </p:sp>
    </p:spTree>
  </p:cSld>
  <p:clrMapOvr>
    <a:masterClrMapping/>
  </p:clrMapOvr>
  <p:transition spd="med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731511" y="1434222"/>
            <a:ext cx="305535" cy="302202"/>
          </a:xfrm>
          <a:custGeom>
            <a:avLst/>
            <a:gdLst/>
            <a:ahLst/>
            <a:cxnLst/>
            <a:rect l="l" t="t" r="r" b="b"/>
            <a:pathLst>
              <a:path w="305535" h="302202">
                <a:moveTo>
                  <a:pt x="0" y="0"/>
                </a:moveTo>
                <a:lnTo>
                  <a:pt x="305535" y="0"/>
                </a:lnTo>
                <a:lnTo>
                  <a:pt x="305535" y="302203"/>
                </a:lnTo>
                <a:lnTo>
                  <a:pt x="0" y="3022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615378" y="-2239071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3884279" y="8634667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615378" y="753312"/>
            <a:ext cx="9734623" cy="824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180"/>
              </a:lnSpc>
            </a:pPr>
            <a:r>
              <a:rPr lang="en-US" sz="6000" b="1">
                <a:solidFill>
                  <a:srgbClr val="0E2F5F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LIST OF CONTENTS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4211574" y="1415172"/>
            <a:ext cx="3009626" cy="3069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13"/>
              </a:lnSpc>
            </a:pPr>
            <a:r>
              <a:rPr lang="en-US" sz="1900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www.reallygreatsite.com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615378" y="2487466"/>
            <a:ext cx="14024929" cy="6988534"/>
            <a:chOff x="0" y="0"/>
            <a:chExt cx="18699906" cy="9318045"/>
          </a:xfrm>
        </p:grpSpPr>
        <p:sp>
          <p:nvSpPr>
            <p:cNvPr id="8" name="TextBox 8"/>
            <p:cNvSpPr txBox="1"/>
            <p:nvPr/>
          </p:nvSpPr>
          <p:spPr>
            <a:xfrm>
              <a:off x="0" y="-133350"/>
              <a:ext cx="1608695" cy="9453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240"/>
                </a:lnSpc>
              </a:pPr>
              <a:r>
                <a:rPr lang="en-US" sz="4000" b="1">
                  <a:solidFill>
                    <a:srgbClr val="021828"/>
                  </a:solidFill>
                  <a:latin typeface="Akzidenz-Grotesk Heavy"/>
                  <a:ea typeface="Akzidenz-Grotesk Heavy"/>
                  <a:cs typeface="Akzidenz-Grotesk Heavy"/>
                  <a:sym typeface="Akzidenz-Grotesk Heavy"/>
                </a:rPr>
                <a:t>Title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1567603"/>
              <a:ext cx="12979497" cy="9453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240"/>
                </a:lnSpc>
              </a:pPr>
              <a:r>
                <a:rPr lang="en-US" sz="4000" b="1">
                  <a:solidFill>
                    <a:srgbClr val="021828"/>
                  </a:solidFill>
                  <a:latin typeface="Akzidenz-Grotesk Heavy"/>
                  <a:ea typeface="Akzidenz-Grotesk Heavy"/>
                  <a:cs typeface="Akzidenz-Grotesk Heavy"/>
                  <a:sym typeface="Akzidenz-Grotesk Heavy"/>
                </a:rPr>
                <a:t>Cyber Crime V/S Digital Security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3268556"/>
              <a:ext cx="12979497" cy="9453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240"/>
                </a:lnSpc>
              </a:pPr>
              <a:r>
                <a:rPr lang="en-US" sz="4000" b="1">
                  <a:solidFill>
                    <a:srgbClr val="021828"/>
                  </a:solidFill>
                  <a:latin typeface="Akzidenz-Grotesk Heavy"/>
                  <a:ea typeface="Akzidenz-Grotesk Heavy"/>
                  <a:cs typeface="Akzidenz-Grotesk Heavy"/>
                  <a:sym typeface="Akzidenz-Grotesk Heavy"/>
                </a:rPr>
                <a:t>Project Overview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4969509"/>
              <a:ext cx="12979497" cy="9453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240"/>
                </a:lnSpc>
              </a:pPr>
              <a:r>
                <a:rPr lang="en-US" sz="4000" b="1">
                  <a:solidFill>
                    <a:srgbClr val="021828"/>
                  </a:solidFill>
                  <a:latin typeface="Akzidenz-Grotesk Heavy"/>
                  <a:ea typeface="Akzidenz-Grotesk Heavy"/>
                  <a:cs typeface="Akzidenz-Grotesk Heavy"/>
                  <a:sym typeface="Akzidenz-Grotesk Heavy"/>
                </a:rPr>
                <a:t>Program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6670461"/>
              <a:ext cx="12979497" cy="9453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240"/>
                </a:lnSpc>
              </a:pPr>
              <a:r>
                <a:rPr lang="en-US" sz="4000" b="1">
                  <a:solidFill>
                    <a:srgbClr val="021828"/>
                  </a:solidFill>
                  <a:latin typeface="Akzidenz-Grotesk Heavy"/>
                  <a:ea typeface="Akzidenz-Grotesk Heavy"/>
                  <a:cs typeface="Akzidenz-Grotesk Heavy"/>
                  <a:sym typeface="Akzidenz-Grotesk Heavy"/>
                </a:rPr>
                <a:t>Challenges &amp; Solutions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8372742"/>
              <a:ext cx="12979497" cy="9453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240"/>
                </a:lnSpc>
              </a:pPr>
              <a:r>
                <a:rPr lang="en-US" sz="4000" b="1">
                  <a:solidFill>
                    <a:srgbClr val="021828"/>
                  </a:solidFill>
                  <a:latin typeface="Akzidenz-Grotesk Heavy"/>
                  <a:ea typeface="Akzidenz-Grotesk Heavy"/>
                  <a:cs typeface="Akzidenz-Grotesk Heavy"/>
                  <a:sym typeface="Akzidenz-Grotesk Heavy"/>
                </a:rPr>
                <a:t>Conclusion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17091211" y="-133350"/>
              <a:ext cx="1608695" cy="9453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240"/>
                </a:lnSpc>
              </a:pPr>
              <a:r>
                <a:rPr lang="en-US" sz="4000" b="1">
                  <a:solidFill>
                    <a:srgbClr val="021828"/>
                  </a:solidFill>
                  <a:latin typeface="Akzidenz-Grotesk Heavy"/>
                  <a:ea typeface="Akzidenz-Grotesk Heavy"/>
                  <a:cs typeface="Akzidenz-Grotesk Heavy"/>
                  <a:sym typeface="Akzidenz-Grotesk Heavy"/>
                </a:rPr>
                <a:t>02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17091211" y="1567603"/>
              <a:ext cx="1608695" cy="9453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240"/>
                </a:lnSpc>
              </a:pPr>
              <a:r>
                <a:rPr lang="en-US" sz="4000" b="1">
                  <a:solidFill>
                    <a:srgbClr val="021828"/>
                  </a:solidFill>
                  <a:latin typeface="Akzidenz-Grotesk Heavy"/>
                  <a:ea typeface="Akzidenz-Grotesk Heavy"/>
                  <a:cs typeface="Akzidenz-Grotesk Heavy"/>
                  <a:sym typeface="Akzidenz-Grotesk Heavy"/>
                </a:rPr>
                <a:t>04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7091211" y="3171367"/>
              <a:ext cx="1608695" cy="9453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240"/>
                </a:lnSpc>
              </a:pPr>
              <a:r>
                <a:rPr lang="en-US" sz="4000" b="1">
                  <a:solidFill>
                    <a:srgbClr val="021828"/>
                  </a:solidFill>
                  <a:latin typeface="Akzidenz-Grotesk Heavy"/>
                  <a:ea typeface="Akzidenz-Grotesk Heavy"/>
                  <a:cs typeface="Akzidenz-Grotesk Heavy"/>
                  <a:sym typeface="Akzidenz-Grotesk Heavy"/>
                </a:rPr>
                <a:t>05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7091211" y="4969509"/>
              <a:ext cx="1608695" cy="9453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240"/>
                </a:lnSpc>
              </a:pPr>
              <a:r>
                <a:rPr lang="en-US" sz="4000" b="1">
                  <a:solidFill>
                    <a:srgbClr val="021828"/>
                  </a:solidFill>
                  <a:latin typeface="Akzidenz-Grotesk Heavy"/>
                  <a:ea typeface="Akzidenz-Grotesk Heavy"/>
                  <a:cs typeface="Akzidenz-Grotesk Heavy"/>
                  <a:sym typeface="Akzidenz-Grotesk Heavy"/>
                </a:rPr>
                <a:t>06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17091211" y="6670461"/>
              <a:ext cx="1608695" cy="9453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240"/>
                </a:lnSpc>
              </a:pPr>
              <a:r>
                <a:rPr lang="en-US" sz="4000" b="1">
                  <a:solidFill>
                    <a:srgbClr val="021828"/>
                  </a:solidFill>
                  <a:latin typeface="Akzidenz-Grotesk Heavy"/>
                  <a:ea typeface="Akzidenz-Grotesk Heavy"/>
                  <a:cs typeface="Akzidenz-Grotesk Heavy"/>
                  <a:sym typeface="Akzidenz-Grotesk Heavy"/>
                </a:rPr>
                <a:t>12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17091211" y="8372742"/>
              <a:ext cx="1608695" cy="9453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240"/>
                </a:lnSpc>
              </a:pPr>
              <a:r>
                <a:rPr lang="en-US" sz="4000" b="1">
                  <a:solidFill>
                    <a:srgbClr val="021828"/>
                  </a:solidFill>
                  <a:latin typeface="Akzidenz-Grotesk Heavy"/>
                  <a:ea typeface="Akzidenz-Grotesk Heavy"/>
                  <a:cs typeface="Akzidenz-Grotesk Heavy"/>
                  <a:sym typeface="Akzidenz-Grotesk Heavy"/>
                </a:rPr>
                <a:t>13</a:t>
              </a:r>
            </a:p>
          </p:txBody>
        </p:sp>
      </p:grpSp>
    </p:spTree>
  </p:cSld>
  <p:clrMapOvr>
    <a:masterClrMapping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286000" y="0"/>
            <a:ext cx="13716000" cy="10287000"/>
          </a:xfrm>
          <a:custGeom>
            <a:avLst/>
            <a:gdLst/>
            <a:ahLst/>
            <a:cxnLst/>
            <a:rect l="l" t="t" r="r" b="b"/>
            <a:pathLst>
              <a:path w="13716000" h="10287000">
                <a:moveTo>
                  <a:pt x="0" y="0"/>
                </a:moveTo>
                <a:lnTo>
                  <a:pt x="13716000" y="0"/>
                </a:lnTo>
                <a:lnTo>
                  <a:pt x="13716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3000"/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709644" y="771262"/>
            <a:ext cx="4443376" cy="15523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746"/>
              </a:lnSpc>
            </a:pPr>
            <a:r>
              <a:rPr lang="en-US" sz="11404" b="1">
                <a:solidFill>
                  <a:srgbClr val="0E2F5F"/>
                </a:solidFill>
                <a:latin typeface="Barlow Condensed Heavy"/>
                <a:ea typeface="Barlow Condensed Heavy"/>
                <a:cs typeface="Barlow Condensed Heavy"/>
                <a:sym typeface="Barlow Condensed Heavy"/>
              </a:rPr>
              <a:t>HACKER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3170237" y="3591178"/>
            <a:ext cx="4443376" cy="15523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746"/>
              </a:lnSpc>
            </a:pPr>
            <a:r>
              <a:rPr lang="en-US" sz="11404" b="1">
                <a:solidFill>
                  <a:srgbClr val="0E2F5F"/>
                </a:solidFill>
                <a:latin typeface="Barlow Condensed Heavy"/>
                <a:ea typeface="Barlow Condensed Heavy"/>
                <a:cs typeface="Barlow Condensed Heavy"/>
                <a:sym typeface="Barlow Condensed Heavy"/>
              </a:rPr>
              <a:t>FRAUD</a:t>
            </a:r>
          </a:p>
        </p:txBody>
      </p:sp>
      <p:sp>
        <p:nvSpPr>
          <p:cNvPr id="5" name="TextBox 5"/>
          <p:cNvSpPr txBox="1"/>
          <p:nvPr/>
        </p:nvSpPr>
        <p:spPr>
          <a:xfrm rot="5400000">
            <a:off x="-516898" y="7569826"/>
            <a:ext cx="4644115" cy="7902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36"/>
              </a:lnSpc>
            </a:pPr>
            <a:r>
              <a:rPr lang="en-US" sz="5763" b="1">
                <a:solidFill>
                  <a:srgbClr val="0E2F5F"/>
                </a:solidFill>
                <a:latin typeface="Barlow Condensed Heavy"/>
                <a:ea typeface="Barlow Condensed Heavy"/>
                <a:cs typeface="Barlow Condensed Heavy"/>
                <a:sym typeface="Barlow Condensed Heavy"/>
              </a:rPr>
              <a:t>IDENTITY THEFT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219363" y="7026164"/>
            <a:ext cx="3472292" cy="12116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179"/>
              </a:lnSpc>
            </a:pPr>
            <a:r>
              <a:rPr lang="en-US" sz="8912" b="1">
                <a:solidFill>
                  <a:srgbClr val="0E2F5F"/>
                </a:solidFill>
                <a:latin typeface="Barlow Condensed Heavy"/>
                <a:ea typeface="Barlow Condensed Heavy"/>
                <a:cs typeface="Barlow Condensed Heavy"/>
                <a:sym typeface="Barlow Condensed Heavy"/>
              </a:rPr>
              <a:t>SCAM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691655" y="2724529"/>
            <a:ext cx="5964869" cy="15511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746"/>
              </a:lnSpc>
            </a:pPr>
            <a:r>
              <a:rPr lang="en-US" sz="11404" b="1">
                <a:solidFill>
                  <a:srgbClr val="3A577B"/>
                </a:solidFill>
                <a:latin typeface="Barlow Condensed Heavy"/>
                <a:ea typeface="Barlow Condensed Heavy"/>
                <a:cs typeface="Barlow Condensed Heavy"/>
                <a:sym typeface="Barlow Condensed Heavy"/>
              </a:rPr>
              <a:t>FIREWALL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370705" y="9353550"/>
            <a:ext cx="5242908" cy="8508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16"/>
              </a:lnSpc>
            </a:pPr>
            <a:r>
              <a:rPr lang="en-US" sz="6229" b="1">
                <a:solidFill>
                  <a:srgbClr val="3A577B"/>
                </a:solidFill>
                <a:latin typeface="Barlow Condensed Heavy"/>
                <a:ea typeface="Barlow Condensed Heavy"/>
                <a:cs typeface="Barlow Condensed Heavy"/>
                <a:sym typeface="Barlow Condensed Heavy"/>
              </a:rPr>
              <a:t>AUTHENTICATION</a:t>
            </a:r>
          </a:p>
        </p:txBody>
      </p:sp>
      <p:sp>
        <p:nvSpPr>
          <p:cNvPr id="9" name="TextBox 9"/>
          <p:cNvSpPr txBox="1"/>
          <p:nvPr/>
        </p:nvSpPr>
        <p:spPr>
          <a:xfrm rot="-5400000">
            <a:off x="14327766" y="675419"/>
            <a:ext cx="4207429" cy="7065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08"/>
              </a:lnSpc>
            </a:pPr>
            <a:r>
              <a:rPr lang="en-US" sz="5153" b="1">
                <a:solidFill>
                  <a:srgbClr val="3A577B"/>
                </a:solidFill>
                <a:latin typeface="Barlow Condensed Heavy"/>
                <a:ea typeface="Barlow Condensed Heavy"/>
                <a:cs typeface="Barlow Condensed Heavy"/>
                <a:sym typeface="Barlow Condensed Heavy"/>
              </a:rPr>
              <a:t>ANTI-VIRUS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63227" y="4381626"/>
            <a:ext cx="2982434" cy="26731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6"/>
              </a:lnSpc>
            </a:pPr>
            <a:r>
              <a:rPr lang="en-US" sz="6734" b="1">
                <a:solidFill>
                  <a:srgbClr val="3A577B"/>
                </a:solidFill>
                <a:latin typeface="Barlow Condensed Heavy"/>
                <a:ea typeface="Barlow Condensed Heavy"/>
                <a:cs typeface="Barlow Condensed Heavy"/>
                <a:sym typeface="Barlow Condensed Heavy"/>
              </a:rPr>
              <a:t>BACKUP</a:t>
            </a:r>
          </a:p>
          <a:p>
            <a:pPr algn="l">
              <a:lnSpc>
                <a:spcPts val="6936"/>
              </a:lnSpc>
            </a:pPr>
            <a:endParaRPr lang="en-US" sz="6734" b="1">
              <a:solidFill>
                <a:srgbClr val="3A577B"/>
              </a:solidFill>
              <a:latin typeface="Barlow Condensed Heavy"/>
              <a:ea typeface="Barlow Condensed Heavy"/>
              <a:cs typeface="Barlow Condensed Heavy"/>
              <a:sym typeface="Barlow Condensed Heavy"/>
            </a:endParaRPr>
          </a:p>
          <a:p>
            <a:pPr algn="l">
              <a:lnSpc>
                <a:spcPts val="6936"/>
              </a:lnSpc>
            </a:pPr>
            <a:endParaRPr lang="en-US" sz="6734" b="1">
              <a:solidFill>
                <a:srgbClr val="3A577B"/>
              </a:solidFill>
              <a:latin typeface="Barlow Condensed Heavy"/>
              <a:ea typeface="Barlow Condensed Heavy"/>
              <a:cs typeface="Barlow Condensed Heavy"/>
              <a:sym typeface="Barlow Condensed Heavy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4472441" y="8476770"/>
            <a:ext cx="5711822" cy="1810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0"/>
              </a:lnSpc>
            </a:pPr>
            <a:r>
              <a:rPr lang="en-US" sz="6786" b="1">
                <a:solidFill>
                  <a:srgbClr val="3A577B"/>
                </a:solidFill>
                <a:latin typeface="Barlow Condensed Heavy"/>
                <a:ea typeface="Barlow Condensed Heavy"/>
                <a:cs typeface="Barlow Condensed Heavy"/>
                <a:sym typeface="Barlow Condensed Heavy"/>
              </a:rPr>
              <a:t>TWO-FACTOR AUTHENTICATION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011398" y="1965278"/>
            <a:ext cx="3309432" cy="1167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748"/>
              </a:lnSpc>
            </a:pPr>
            <a:r>
              <a:rPr lang="en-US" sz="8494" b="1">
                <a:solidFill>
                  <a:srgbClr val="0E2F5F"/>
                </a:solidFill>
                <a:latin typeface="Barlow Condensed Heavy"/>
                <a:ea typeface="Barlow Condensed Heavy"/>
                <a:cs typeface="Barlow Condensed Heavy"/>
                <a:sym typeface="Barlow Condensed Heavy"/>
              </a:rPr>
              <a:t>VIRUS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156392" y="4745274"/>
            <a:ext cx="6343921" cy="9205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48"/>
              </a:lnSpc>
            </a:pPr>
            <a:r>
              <a:rPr lang="en-US" sz="6746" b="1">
                <a:solidFill>
                  <a:srgbClr val="0E2F5F"/>
                </a:solidFill>
                <a:latin typeface="Barlow Condensed Heavy"/>
                <a:ea typeface="Barlow Condensed Heavy"/>
                <a:cs typeface="Barlow Condensed Heavy"/>
                <a:sym typeface="Barlow Condensed Heavy"/>
              </a:rPr>
              <a:t>DATA BREACHER</a:t>
            </a:r>
          </a:p>
        </p:txBody>
      </p:sp>
      <p:sp>
        <p:nvSpPr>
          <p:cNvPr id="14" name="TextBox 14"/>
          <p:cNvSpPr txBox="1"/>
          <p:nvPr/>
        </p:nvSpPr>
        <p:spPr>
          <a:xfrm rot="5400000">
            <a:off x="16514200" y="6364200"/>
            <a:ext cx="1579301" cy="10381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880"/>
              </a:lnSpc>
            </a:pPr>
            <a:r>
              <a:rPr lang="en-US" sz="7650" b="1">
                <a:solidFill>
                  <a:srgbClr val="3A577B"/>
                </a:solidFill>
                <a:latin typeface="Barlow Condensed Heavy"/>
                <a:ea typeface="Barlow Condensed Heavy"/>
                <a:cs typeface="Barlow Condensed Heavy"/>
                <a:sym typeface="Barlow Condensed Heavy"/>
              </a:rPr>
              <a:t>VPN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861629" y="7684360"/>
            <a:ext cx="3977030" cy="10187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43"/>
              </a:lnSpc>
            </a:pPr>
            <a:r>
              <a:rPr lang="en-US" sz="7517" b="1">
                <a:solidFill>
                  <a:srgbClr val="0E2F5F"/>
                </a:solidFill>
                <a:latin typeface="Barlow Condensed Heavy"/>
                <a:ea typeface="Barlow Condensed Heavy"/>
                <a:cs typeface="Barlow Condensed Heavy"/>
                <a:sym typeface="Barlow Condensed Heavy"/>
              </a:rPr>
              <a:t>MALWARE</a:t>
            </a:r>
          </a:p>
        </p:txBody>
      </p:sp>
    </p:spTree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792942" y="6733028"/>
            <a:ext cx="5050544" cy="5050544"/>
          </a:xfrm>
          <a:custGeom>
            <a:avLst/>
            <a:gdLst/>
            <a:ahLst/>
            <a:cxnLst/>
            <a:rect l="l" t="t" r="r" b="b"/>
            <a:pathLst>
              <a:path w="5050544" h="5050544">
                <a:moveTo>
                  <a:pt x="0" y="0"/>
                </a:moveTo>
                <a:lnTo>
                  <a:pt x="5050544" y="0"/>
                </a:lnTo>
                <a:lnTo>
                  <a:pt x="5050544" y="5050544"/>
                </a:lnTo>
                <a:lnTo>
                  <a:pt x="0" y="50505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4648406" y="1028700"/>
            <a:ext cx="1858734" cy="1858734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188CC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5277754" y="1509529"/>
            <a:ext cx="600038" cy="897076"/>
          </a:xfrm>
          <a:custGeom>
            <a:avLst/>
            <a:gdLst/>
            <a:ahLst/>
            <a:cxnLst/>
            <a:rect l="l" t="t" r="r" b="b"/>
            <a:pathLst>
              <a:path w="600038" h="897076">
                <a:moveTo>
                  <a:pt x="0" y="0"/>
                </a:moveTo>
                <a:lnTo>
                  <a:pt x="600038" y="0"/>
                </a:lnTo>
                <a:lnTo>
                  <a:pt x="600038" y="897076"/>
                </a:lnTo>
                <a:lnTo>
                  <a:pt x="0" y="8970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6264511" y="5348601"/>
            <a:ext cx="1025128" cy="1025128"/>
          </a:xfrm>
          <a:custGeom>
            <a:avLst/>
            <a:gdLst/>
            <a:ahLst/>
            <a:cxnLst/>
            <a:rect l="l" t="t" r="r" b="b"/>
            <a:pathLst>
              <a:path w="1025128" h="1025128">
                <a:moveTo>
                  <a:pt x="0" y="0"/>
                </a:moveTo>
                <a:lnTo>
                  <a:pt x="1025128" y="0"/>
                </a:lnTo>
                <a:lnTo>
                  <a:pt x="1025128" y="1025127"/>
                </a:lnTo>
                <a:lnTo>
                  <a:pt x="0" y="10251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856997" y="3603942"/>
            <a:ext cx="5650143" cy="5894830"/>
            <a:chOff x="0" y="0"/>
            <a:chExt cx="7533524" cy="7859773"/>
          </a:xfrm>
        </p:grpSpPr>
        <p:grpSp>
          <p:nvGrpSpPr>
            <p:cNvPr id="9" name="Group 9"/>
            <p:cNvGrpSpPr/>
            <p:nvPr/>
          </p:nvGrpSpPr>
          <p:grpSpPr>
            <a:xfrm>
              <a:off x="0" y="0"/>
              <a:ext cx="7533524" cy="7859773"/>
              <a:chOff x="0" y="0"/>
              <a:chExt cx="1488104" cy="1552548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1488104" cy="1552548"/>
              </a:xfrm>
              <a:custGeom>
                <a:avLst/>
                <a:gdLst/>
                <a:ahLst/>
                <a:cxnLst/>
                <a:rect l="l" t="t" r="r" b="b"/>
                <a:pathLst>
                  <a:path w="1488104" h="1552548">
                    <a:moveTo>
                      <a:pt x="0" y="0"/>
                    </a:moveTo>
                    <a:lnTo>
                      <a:pt x="1488104" y="0"/>
                    </a:lnTo>
                    <a:lnTo>
                      <a:pt x="1488104" y="1552548"/>
                    </a:lnTo>
                    <a:lnTo>
                      <a:pt x="0" y="1552548"/>
                    </a:lnTo>
                    <a:close/>
                  </a:path>
                </a:pathLst>
              </a:custGeom>
              <a:solidFill>
                <a:srgbClr val="E1EDFC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0" y="-47625"/>
                <a:ext cx="1488104" cy="160017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12" name="Freeform 12"/>
            <p:cNvSpPr/>
            <p:nvPr/>
          </p:nvSpPr>
          <p:spPr>
            <a:xfrm>
              <a:off x="1023562" y="1001773"/>
              <a:ext cx="5486400" cy="5486400"/>
            </a:xfrm>
            <a:custGeom>
              <a:avLst/>
              <a:gdLst/>
              <a:ahLst/>
              <a:cxnLst/>
              <a:rect l="l" t="t" r="r" b="b"/>
              <a:pathLst>
                <a:path w="5486400" h="5486400">
                  <a:moveTo>
                    <a:pt x="0" y="0"/>
                  </a:moveTo>
                  <a:lnTo>
                    <a:pt x="5486400" y="0"/>
                  </a:lnTo>
                  <a:lnTo>
                    <a:pt x="548640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3" name="TextBox 13"/>
          <p:cNvSpPr txBox="1"/>
          <p:nvPr/>
        </p:nvSpPr>
        <p:spPr>
          <a:xfrm>
            <a:off x="7310031" y="857250"/>
            <a:ext cx="4904983" cy="2042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19"/>
              </a:lnSpc>
            </a:pPr>
            <a:r>
              <a:rPr lang="en-US" sz="5999" b="1">
                <a:solidFill>
                  <a:srgbClr val="0E2F5F"/>
                </a:solidFill>
                <a:latin typeface="Akzidenz-Grotesk Heavy"/>
                <a:ea typeface="Akzidenz-Grotesk Heavy"/>
                <a:cs typeface="Akzidenz-Grotesk Heavy"/>
                <a:sym typeface="Akzidenz-Grotesk Heavy"/>
              </a:rPr>
              <a:t>Project Overview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904144" y="3697663"/>
            <a:ext cx="7829884" cy="13080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500"/>
              </a:lnSpc>
            </a:pPr>
            <a:r>
              <a:rPr lang="en-US" sz="2500" b="1">
                <a:solidFill>
                  <a:srgbClr val="021828"/>
                </a:solidFill>
                <a:latin typeface="Aileron Bold"/>
                <a:ea typeface="Aileron Bold"/>
                <a:cs typeface="Aileron Bold"/>
                <a:sym typeface="Aileron Bold"/>
              </a:rPr>
              <a:t>Designed to combat unauthorized access, the OTP ensures a secure login process, adding an additional layer of protection.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904144" y="5612254"/>
            <a:ext cx="7829884" cy="21843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500"/>
              </a:lnSpc>
            </a:pPr>
            <a:r>
              <a:rPr lang="en-US" sz="2500" b="1">
                <a:solidFill>
                  <a:srgbClr val="021828"/>
                </a:solidFill>
                <a:latin typeface="Aileron Bold"/>
                <a:ea typeface="Aileron Bold"/>
                <a:cs typeface="Aileron Bold"/>
                <a:sym typeface="Aileron Bold"/>
              </a:rPr>
              <a:t>The project integrates email communication, OTP generation, and user input validation to ensure reliable and fast authentication.</a:t>
            </a:r>
          </a:p>
          <a:p>
            <a:pPr algn="just">
              <a:lnSpc>
                <a:spcPts val="3500"/>
              </a:lnSpc>
            </a:pPr>
            <a:endParaRPr lang="en-US" sz="2500" b="1">
              <a:solidFill>
                <a:srgbClr val="021828"/>
              </a:solidFill>
              <a:latin typeface="Aileron Bold"/>
              <a:ea typeface="Aileron Bold"/>
              <a:cs typeface="Aileron Bold"/>
              <a:sym typeface="Aileron Bold"/>
            </a:endParaRPr>
          </a:p>
          <a:p>
            <a:pPr algn="just">
              <a:lnSpc>
                <a:spcPts val="3500"/>
              </a:lnSpc>
            </a:pPr>
            <a:endParaRPr lang="en-US" sz="2500" b="1">
              <a:solidFill>
                <a:srgbClr val="021828"/>
              </a:solidFill>
              <a:latin typeface="Aileron Bold"/>
              <a:ea typeface="Aileron Bold"/>
              <a:cs typeface="Aileron Bold"/>
              <a:sym typeface="Aileron Bold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6904144" y="7513235"/>
            <a:ext cx="7829884" cy="17462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500"/>
              </a:lnSpc>
            </a:pPr>
            <a:r>
              <a:rPr lang="en-US" sz="2500" b="1">
                <a:solidFill>
                  <a:srgbClr val="021828"/>
                </a:solidFill>
                <a:latin typeface="Aileron Bold"/>
                <a:ea typeface="Aileron Bold"/>
                <a:cs typeface="Aileron Bold"/>
                <a:sym typeface="Aileron Bold"/>
              </a:rPr>
              <a:t>With user-friendly prompts and error handling, this OTP system is designed to be both secure and easy to use.</a:t>
            </a:r>
          </a:p>
          <a:p>
            <a:pPr algn="just">
              <a:lnSpc>
                <a:spcPts val="3500"/>
              </a:lnSpc>
            </a:pPr>
            <a:endParaRPr lang="en-US" sz="2500" b="1">
              <a:solidFill>
                <a:srgbClr val="021828"/>
              </a:solidFill>
              <a:latin typeface="Aileron Bold"/>
              <a:ea typeface="Aileron Bold"/>
              <a:cs typeface="Aileron Bold"/>
              <a:sym typeface="Aileron Bold"/>
            </a:endParaRPr>
          </a:p>
        </p:txBody>
      </p:sp>
    </p:spTree>
  </p:cSld>
  <p:clrMapOvr>
    <a:masterClrMapping/>
  </p:clrMapOvr>
  <p:transition spd="med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884039" y="2782372"/>
            <a:ext cx="4829892" cy="5894830"/>
            <a:chOff x="0" y="0"/>
            <a:chExt cx="1272070" cy="155254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72070" cy="1552548"/>
            </a:xfrm>
            <a:custGeom>
              <a:avLst/>
              <a:gdLst/>
              <a:ahLst/>
              <a:cxnLst/>
              <a:rect l="l" t="t" r="r" b="b"/>
              <a:pathLst>
                <a:path w="1272070" h="1552548">
                  <a:moveTo>
                    <a:pt x="94572" y="0"/>
                  </a:moveTo>
                  <a:lnTo>
                    <a:pt x="1177498" y="0"/>
                  </a:lnTo>
                  <a:cubicBezTo>
                    <a:pt x="1229729" y="0"/>
                    <a:pt x="1272070" y="42341"/>
                    <a:pt x="1272070" y="94572"/>
                  </a:cubicBezTo>
                  <a:lnTo>
                    <a:pt x="1272070" y="1457976"/>
                  </a:lnTo>
                  <a:cubicBezTo>
                    <a:pt x="1272070" y="1483058"/>
                    <a:pt x="1262106" y="1507113"/>
                    <a:pt x="1244371" y="1524848"/>
                  </a:cubicBezTo>
                  <a:cubicBezTo>
                    <a:pt x="1226635" y="1542584"/>
                    <a:pt x="1202580" y="1552548"/>
                    <a:pt x="1177498" y="1552548"/>
                  </a:cubicBezTo>
                  <a:lnTo>
                    <a:pt x="94572" y="1552548"/>
                  </a:lnTo>
                  <a:cubicBezTo>
                    <a:pt x="69490" y="1552548"/>
                    <a:pt x="45435" y="1542584"/>
                    <a:pt x="27700" y="1524848"/>
                  </a:cubicBezTo>
                  <a:cubicBezTo>
                    <a:pt x="9964" y="1507113"/>
                    <a:pt x="0" y="1483058"/>
                    <a:pt x="0" y="1457976"/>
                  </a:cubicBezTo>
                  <a:lnTo>
                    <a:pt x="0" y="94572"/>
                  </a:lnTo>
                  <a:cubicBezTo>
                    <a:pt x="0" y="69490"/>
                    <a:pt x="9964" y="45435"/>
                    <a:pt x="27700" y="27700"/>
                  </a:cubicBezTo>
                  <a:cubicBezTo>
                    <a:pt x="45435" y="9964"/>
                    <a:pt x="69490" y="0"/>
                    <a:pt x="94572" y="0"/>
                  </a:cubicBezTo>
                  <a:close/>
                </a:path>
              </a:pathLst>
            </a:custGeom>
            <a:solidFill>
              <a:srgbClr val="E1EDFC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272070" cy="16001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4848550" y="1944578"/>
            <a:ext cx="1226460" cy="379088"/>
          </a:xfrm>
          <a:custGeom>
            <a:avLst/>
            <a:gdLst/>
            <a:ahLst/>
            <a:cxnLst/>
            <a:rect l="l" t="t" r="r" b="b"/>
            <a:pathLst>
              <a:path w="1226460" h="379088">
                <a:moveTo>
                  <a:pt x="0" y="0"/>
                </a:moveTo>
                <a:lnTo>
                  <a:pt x="1226460" y="0"/>
                </a:lnTo>
                <a:lnTo>
                  <a:pt x="1226460" y="379087"/>
                </a:lnTo>
                <a:lnTo>
                  <a:pt x="0" y="3790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6298985" y="1028700"/>
            <a:ext cx="960315" cy="960315"/>
          </a:xfrm>
          <a:custGeom>
            <a:avLst/>
            <a:gdLst/>
            <a:ahLst/>
            <a:cxnLst/>
            <a:rect l="l" t="t" r="r" b="b"/>
            <a:pathLst>
              <a:path w="960315" h="960315">
                <a:moveTo>
                  <a:pt x="0" y="0"/>
                </a:moveTo>
                <a:lnTo>
                  <a:pt x="960315" y="0"/>
                </a:lnTo>
                <a:lnTo>
                  <a:pt x="960315" y="960315"/>
                </a:lnTo>
                <a:lnTo>
                  <a:pt x="0" y="9603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4260825" y="4262565"/>
            <a:ext cx="3628370" cy="2934444"/>
          </a:xfrm>
          <a:custGeom>
            <a:avLst/>
            <a:gdLst/>
            <a:ahLst/>
            <a:cxnLst/>
            <a:rect l="l" t="t" r="r" b="b"/>
            <a:pathLst>
              <a:path w="3628370" h="2934444">
                <a:moveTo>
                  <a:pt x="0" y="0"/>
                </a:moveTo>
                <a:lnTo>
                  <a:pt x="3628370" y="0"/>
                </a:lnTo>
                <a:lnTo>
                  <a:pt x="3628370" y="2934444"/>
                </a:lnTo>
                <a:lnTo>
                  <a:pt x="0" y="293444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028700" y="2782372"/>
            <a:ext cx="11301259" cy="2677973"/>
          </a:xfrm>
          <a:custGeom>
            <a:avLst/>
            <a:gdLst/>
            <a:ahLst/>
            <a:cxnLst/>
            <a:rect l="l" t="t" r="r" b="b"/>
            <a:pathLst>
              <a:path w="11301259" h="2677973">
                <a:moveTo>
                  <a:pt x="0" y="0"/>
                </a:moveTo>
                <a:lnTo>
                  <a:pt x="11301259" y="0"/>
                </a:lnTo>
                <a:lnTo>
                  <a:pt x="11301259" y="2677973"/>
                </a:lnTo>
                <a:lnTo>
                  <a:pt x="0" y="267797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3391"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028700" y="895350"/>
            <a:ext cx="7075535" cy="889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50"/>
              </a:lnSpc>
            </a:pPr>
            <a:r>
              <a:rPr lang="en-US" sz="5000" b="1">
                <a:solidFill>
                  <a:srgbClr val="0E2F5F"/>
                </a:solidFill>
                <a:latin typeface="Akzidenz-Grotesk Heavy"/>
                <a:ea typeface="Akzidenz-Grotesk Heavy"/>
                <a:cs typeface="Akzidenz-Grotesk Heavy"/>
                <a:sym typeface="Akzidenz-Grotesk Heavy"/>
              </a:rPr>
              <a:t>OTP Generation</a:t>
            </a:r>
          </a:p>
        </p:txBody>
      </p:sp>
    </p:spTree>
  </p:cSld>
  <p:clrMapOvr>
    <a:masterClrMapping/>
  </p:clrMapOvr>
  <p:transition spd="med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884039" y="2782372"/>
            <a:ext cx="4829892" cy="5894830"/>
            <a:chOff x="0" y="0"/>
            <a:chExt cx="1272070" cy="155254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72070" cy="1552548"/>
            </a:xfrm>
            <a:custGeom>
              <a:avLst/>
              <a:gdLst/>
              <a:ahLst/>
              <a:cxnLst/>
              <a:rect l="l" t="t" r="r" b="b"/>
              <a:pathLst>
                <a:path w="1272070" h="1552548">
                  <a:moveTo>
                    <a:pt x="94572" y="0"/>
                  </a:moveTo>
                  <a:lnTo>
                    <a:pt x="1177498" y="0"/>
                  </a:lnTo>
                  <a:cubicBezTo>
                    <a:pt x="1229729" y="0"/>
                    <a:pt x="1272070" y="42341"/>
                    <a:pt x="1272070" y="94572"/>
                  </a:cubicBezTo>
                  <a:lnTo>
                    <a:pt x="1272070" y="1457976"/>
                  </a:lnTo>
                  <a:cubicBezTo>
                    <a:pt x="1272070" y="1483058"/>
                    <a:pt x="1262106" y="1507113"/>
                    <a:pt x="1244371" y="1524848"/>
                  </a:cubicBezTo>
                  <a:cubicBezTo>
                    <a:pt x="1226635" y="1542584"/>
                    <a:pt x="1202580" y="1552548"/>
                    <a:pt x="1177498" y="1552548"/>
                  </a:cubicBezTo>
                  <a:lnTo>
                    <a:pt x="94572" y="1552548"/>
                  </a:lnTo>
                  <a:cubicBezTo>
                    <a:pt x="69490" y="1552548"/>
                    <a:pt x="45435" y="1542584"/>
                    <a:pt x="27700" y="1524848"/>
                  </a:cubicBezTo>
                  <a:cubicBezTo>
                    <a:pt x="9964" y="1507113"/>
                    <a:pt x="0" y="1483058"/>
                    <a:pt x="0" y="1457976"/>
                  </a:cubicBezTo>
                  <a:lnTo>
                    <a:pt x="0" y="94572"/>
                  </a:lnTo>
                  <a:cubicBezTo>
                    <a:pt x="0" y="69490"/>
                    <a:pt x="9964" y="45435"/>
                    <a:pt x="27700" y="27700"/>
                  </a:cubicBezTo>
                  <a:cubicBezTo>
                    <a:pt x="45435" y="9964"/>
                    <a:pt x="69490" y="0"/>
                    <a:pt x="94572" y="0"/>
                  </a:cubicBezTo>
                  <a:close/>
                </a:path>
              </a:pathLst>
            </a:custGeom>
            <a:solidFill>
              <a:srgbClr val="E1EDFC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272070" cy="16001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4848550" y="1944578"/>
            <a:ext cx="1226460" cy="379088"/>
          </a:xfrm>
          <a:custGeom>
            <a:avLst/>
            <a:gdLst/>
            <a:ahLst/>
            <a:cxnLst/>
            <a:rect l="l" t="t" r="r" b="b"/>
            <a:pathLst>
              <a:path w="1226460" h="379088">
                <a:moveTo>
                  <a:pt x="0" y="0"/>
                </a:moveTo>
                <a:lnTo>
                  <a:pt x="1226460" y="0"/>
                </a:lnTo>
                <a:lnTo>
                  <a:pt x="1226460" y="379087"/>
                </a:lnTo>
                <a:lnTo>
                  <a:pt x="0" y="3790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6298985" y="1028700"/>
            <a:ext cx="960315" cy="960315"/>
          </a:xfrm>
          <a:custGeom>
            <a:avLst/>
            <a:gdLst/>
            <a:ahLst/>
            <a:cxnLst/>
            <a:rect l="l" t="t" r="r" b="b"/>
            <a:pathLst>
              <a:path w="960315" h="960315">
                <a:moveTo>
                  <a:pt x="0" y="0"/>
                </a:moveTo>
                <a:lnTo>
                  <a:pt x="960315" y="0"/>
                </a:lnTo>
                <a:lnTo>
                  <a:pt x="960315" y="960315"/>
                </a:lnTo>
                <a:lnTo>
                  <a:pt x="0" y="9603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4607788" y="4262565"/>
            <a:ext cx="2934444" cy="2934444"/>
          </a:xfrm>
          <a:custGeom>
            <a:avLst/>
            <a:gdLst/>
            <a:ahLst/>
            <a:cxnLst/>
            <a:rect l="l" t="t" r="r" b="b"/>
            <a:pathLst>
              <a:path w="2934444" h="2934444">
                <a:moveTo>
                  <a:pt x="0" y="0"/>
                </a:moveTo>
                <a:lnTo>
                  <a:pt x="2934444" y="0"/>
                </a:lnTo>
                <a:lnTo>
                  <a:pt x="2934444" y="2934444"/>
                </a:lnTo>
                <a:lnTo>
                  <a:pt x="0" y="293444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028700" y="2782372"/>
            <a:ext cx="11301259" cy="3206732"/>
          </a:xfrm>
          <a:custGeom>
            <a:avLst/>
            <a:gdLst/>
            <a:ahLst/>
            <a:cxnLst/>
            <a:rect l="l" t="t" r="r" b="b"/>
            <a:pathLst>
              <a:path w="11301259" h="3206732">
                <a:moveTo>
                  <a:pt x="0" y="0"/>
                </a:moveTo>
                <a:lnTo>
                  <a:pt x="11301259" y="0"/>
                </a:lnTo>
                <a:lnTo>
                  <a:pt x="11301259" y="3206733"/>
                </a:lnTo>
                <a:lnTo>
                  <a:pt x="0" y="320673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028700" y="895350"/>
            <a:ext cx="7075535" cy="889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50"/>
              </a:lnSpc>
            </a:pPr>
            <a:r>
              <a:rPr lang="en-US" sz="5000" b="1">
                <a:solidFill>
                  <a:srgbClr val="0E2F5F"/>
                </a:solidFill>
                <a:latin typeface="Akzidenz-Grotesk Heavy"/>
                <a:ea typeface="Akzidenz-Grotesk Heavy"/>
                <a:cs typeface="Akzidenz-Grotesk Heavy"/>
                <a:sym typeface="Akzidenz-Grotesk Heavy"/>
              </a:rPr>
              <a:t>Sending OTP</a:t>
            </a:r>
          </a:p>
        </p:txBody>
      </p:sp>
    </p:spTree>
  </p:cSld>
  <p:clrMapOvr>
    <a:masterClrMapping/>
  </p:clrMapOvr>
  <p:transition spd="med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364196" y="2782372"/>
            <a:ext cx="4829892" cy="5894830"/>
            <a:chOff x="0" y="0"/>
            <a:chExt cx="1272070" cy="155254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72070" cy="1552548"/>
            </a:xfrm>
            <a:custGeom>
              <a:avLst/>
              <a:gdLst/>
              <a:ahLst/>
              <a:cxnLst/>
              <a:rect l="l" t="t" r="r" b="b"/>
              <a:pathLst>
                <a:path w="1272070" h="1552548">
                  <a:moveTo>
                    <a:pt x="94572" y="0"/>
                  </a:moveTo>
                  <a:lnTo>
                    <a:pt x="1177498" y="0"/>
                  </a:lnTo>
                  <a:cubicBezTo>
                    <a:pt x="1229729" y="0"/>
                    <a:pt x="1272070" y="42341"/>
                    <a:pt x="1272070" y="94572"/>
                  </a:cubicBezTo>
                  <a:lnTo>
                    <a:pt x="1272070" y="1457976"/>
                  </a:lnTo>
                  <a:cubicBezTo>
                    <a:pt x="1272070" y="1483058"/>
                    <a:pt x="1262106" y="1507113"/>
                    <a:pt x="1244371" y="1524848"/>
                  </a:cubicBezTo>
                  <a:cubicBezTo>
                    <a:pt x="1226635" y="1542584"/>
                    <a:pt x="1202580" y="1552548"/>
                    <a:pt x="1177498" y="1552548"/>
                  </a:cubicBezTo>
                  <a:lnTo>
                    <a:pt x="94572" y="1552548"/>
                  </a:lnTo>
                  <a:cubicBezTo>
                    <a:pt x="69490" y="1552548"/>
                    <a:pt x="45435" y="1542584"/>
                    <a:pt x="27700" y="1524848"/>
                  </a:cubicBezTo>
                  <a:cubicBezTo>
                    <a:pt x="9964" y="1507113"/>
                    <a:pt x="0" y="1483058"/>
                    <a:pt x="0" y="1457976"/>
                  </a:cubicBezTo>
                  <a:lnTo>
                    <a:pt x="0" y="94572"/>
                  </a:lnTo>
                  <a:cubicBezTo>
                    <a:pt x="0" y="69490"/>
                    <a:pt x="9964" y="45435"/>
                    <a:pt x="27700" y="27700"/>
                  </a:cubicBezTo>
                  <a:cubicBezTo>
                    <a:pt x="45435" y="9964"/>
                    <a:pt x="69490" y="0"/>
                    <a:pt x="94572" y="0"/>
                  </a:cubicBezTo>
                  <a:close/>
                </a:path>
              </a:pathLst>
            </a:custGeom>
            <a:solidFill>
              <a:srgbClr val="E1EDFC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272070" cy="16001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4848550" y="1944578"/>
            <a:ext cx="1226460" cy="379088"/>
          </a:xfrm>
          <a:custGeom>
            <a:avLst/>
            <a:gdLst/>
            <a:ahLst/>
            <a:cxnLst/>
            <a:rect l="l" t="t" r="r" b="b"/>
            <a:pathLst>
              <a:path w="1226460" h="379088">
                <a:moveTo>
                  <a:pt x="0" y="0"/>
                </a:moveTo>
                <a:lnTo>
                  <a:pt x="1226460" y="0"/>
                </a:lnTo>
                <a:lnTo>
                  <a:pt x="1226460" y="379087"/>
                </a:lnTo>
                <a:lnTo>
                  <a:pt x="0" y="3790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6298985" y="1028700"/>
            <a:ext cx="960315" cy="960315"/>
          </a:xfrm>
          <a:custGeom>
            <a:avLst/>
            <a:gdLst/>
            <a:ahLst/>
            <a:cxnLst/>
            <a:rect l="l" t="t" r="r" b="b"/>
            <a:pathLst>
              <a:path w="960315" h="960315">
                <a:moveTo>
                  <a:pt x="0" y="0"/>
                </a:moveTo>
                <a:lnTo>
                  <a:pt x="960315" y="0"/>
                </a:lnTo>
                <a:lnTo>
                  <a:pt x="960315" y="960315"/>
                </a:lnTo>
                <a:lnTo>
                  <a:pt x="0" y="9603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5707164" y="4262565"/>
            <a:ext cx="1728654" cy="2934444"/>
          </a:xfrm>
          <a:custGeom>
            <a:avLst/>
            <a:gdLst/>
            <a:ahLst/>
            <a:cxnLst/>
            <a:rect l="l" t="t" r="r" b="b"/>
            <a:pathLst>
              <a:path w="1728654" h="2934444">
                <a:moveTo>
                  <a:pt x="0" y="0"/>
                </a:moveTo>
                <a:lnTo>
                  <a:pt x="1728654" y="0"/>
                </a:lnTo>
                <a:lnTo>
                  <a:pt x="1728654" y="2934444"/>
                </a:lnTo>
                <a:lnTo>
                  <a:pt x="0" y="293444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028700" y="2782372"/>
            <a:ext cx="12883823" cy="2045307"/>
          </a:xfrm>
          <a:custGeom>
            <a:avLst/>
            <a:gdLst/>
            <a:ahLst/>
            <a:cxnLst/>
            <a:rect l="l" t="t" r="r" b="b"/>
            <a:pathLst>
              <a:path w="12883823" h="2045307">
                <a:moveTo>
                  <a:pt x="0" y="0"/>
                </a:moveTo>
                <a:lnTo>
                  <a:pt x="12883823" y="0"/>
                </a:lnTo>
                <a:lnTo>
                  <a:pt x="12883823" y="2045307"/>
                </a:lnTo>
                <a:lnTo>
                  <a:pt x="0" y="204530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028700" y="895350"/>
            <a:ext cx="7075535" cy="889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50"/>
              </a:lnSpc>
            </a:pPr>
            <a:r>
              <a:rPr lang="en-US" sz="5000" b="1">
                <a:solidFill>
                  <a:srgbClr val="0E2F5F"/>
                </a:solidFill>
                <a:latin typeface="Akzidenz-Grotesk Heavy"/>
                <a:ea typeface="Akzidenz-Grotesk Heavy"/>
                <a:cs typeface="Akzidenz-Grotesk Heavy"/>
                <a:sym typeface="Akzidenz-Grotesk Heavy"/>
              </a:rPr>
              <a:t>User Input</a:t>
            </a:r>
          </a:p>
        </p:txBody>
      </p:sp>
    </p:spTree>
  </p:cSld>
  <p:clrMapOvr>
    <a:masterClrMapping/>
  </p:clrMapOvr>
  <p:transition spd="med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364196" y="2782372"/>
            <a:ext cx="4829892" cy="5894830"/>
            <a:chOff x="0" y="0"/>
            <a:chExt cx="1272070" cy="155254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72070" cy="1552548"/>
            </a:xfrm>
            <a:custGeom>
              <a:avLst/>
              <a:gdLst/>
              <a:ahLst/>
              <a:cxnLst/>
              <a:rect l="l" t="t" r="r" b="b"/>
              <a:pathLst>
                <a:path w="1272070" h="1552548">
                  <a:moveTo>
                    <a:pt x="94572" y="0"/>
                  </a:moveTo>
                  <a:lnTo>
                    <a:pt x="1177498" y="0"/>
                  </a:lnTo>
                  <a:cubicBezTo>
                    <a:pt x="1229729" y="0"/>
                    <a:pt x="1272070" y="42341"/>
                    <a:pt x="1272070" y="94572"/>
                  </a:cubicBezTo>
                  <a:lnTo>
                    <a:pt x="1272070" y="1457976"/>
                  </a:lnTo>
                  <a:cubicBezTo>
                    <a:pt x="1272070" y="1483058"/>
                    <a:pt x="1262106" y="1507113"/>
                    <a:pt x="1244371" y="1524848"/>
                  </a:cubicBezTo>
                  <a:cubicBezTo>
                    <a:pt x="1226635" y="1542584"/>
                    <a:pt x="1202580" y="1552548"/>
                    <a:pt x="1177498" y="1552548"/>
                  </a:cubicBezTo>
                  <a:lnTo>
                    <a:pt x="94572" y="1552548"/>
                  </a:lnTo>
                  <a:cubicBezTo>
                    <a:pt x="69490" y="1552548"/>
                    <a:pt x="45435" y="1542584"/>
                    <a:pt x="27700" y="1524848"/>
                  </a:cubicBezTo>
                  <a:cubicBezTo>
                    <a:pt x="9964" y="1507113"/>
                    <a:pt x="0" y="1483058"/>
                    <a:pt x="0" y="1457976"/>
                  </a:cubicBezTo>
                  <a:lnTo>
                    <a:pt x="0" y="94572"/>
                  </a:lnTo>
                  <a:cubicBezTo>
                    <a:pt x="0" y="69490"/>
                    <a:pt x="9964" y="45435"/>
                    <a:pt x="27700" y="27700"/>
                  </a:cubicBezTo>
                  <a:cubicBezTo>
                    <a:pt x="45435" y="9964"/>
                    <a:pt x="69490" y="0"/>
                    <a:pt x="94572" y="0"/>
                  </a:cubicBezTo>
                  <a:close/>
                </a:path>
              </a:pathLst>
            </a:custGeom>
            <a:solidFill>
              <a:srgbClr val="E1EDFC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272070" cy="16001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4848550" y="1944578"/>
            <a:ext cx="1226460" cy="379088"/>
          </a:xfrm>
          <a:custGeom>
            <a:avLst/>
            <a:gdLst/>
            <a:ahLst/>
            <a:cxnLst/>
            <a:rect l="l" t="t" r="r" b="b"/>
            <a:pathLst>
              <a:path w="1226460" h="379088">
                <a:moveTo>
                  <a:pt x="0" y="0"/>
                </a:moveTo>
                <a:lnTo>
                  <a:pt x="1226460" y="0"/>
                </a:lnTo>
                <a:lnTo>
                  <a:pt x="1226460" y="379087"/>
                </a:lnTo>
                <a:lnTo>
                  <a:pt x="0" y="3790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6298985" y="1028700"/>
            <a:ext cx="960315" cy="960315"/>
          </a:xfrm>
          <a:custGeom>
            <a:avLst/>
            <a:gdLst/>
            <a:ahLst/>
            <a:cxnLst/>
            <a:rect l="l" t="t" r="r" b="b"/>
            <a:pathLst>
              <a:path w="960315" h="960315">
                <a:moveTo>
                  <a:pt x="0" y="0"/>
                </a:moveTo>
                <a:lnTo>
                  <a:pt x="960315" y="0"/>
                </a:lnTo>
                <a:lnTo>
                  <a:pt x="960315" y="960315"/>
                </a:lnTo>
                <a:lnTo>
                  <a:pt x="0" y="9603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028700" y="2782372"/>
            <a:ext cx="12688064" cy="2934115"/>
          </a:xfrm>
          <a:custGeom>
            <a:avLst/>
            <a:gdLst/>
            <a:ahLst/>
            <a:cxnLst/>
            <a:rect l="l" t="t" r="r" b="b"/>
            <a:pathLst>
              <a:path w="12688064" h="2934115">
                <a:moveTo>
                  <a:pt x="0" y="0"/>
                </a:moveTo>
                <a:lnTo>
                  <a:pt x="12688064" y="0"/>
                </a:lnTo>
                <a:lnTo>
                  <a:pt x="12688064" y="2934115"/>
                </a:lnTo>
                <a:lnTo>
                  <a:pt x="0" y="293411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4915225" y="4249265"/>
            <a:ext cx="3180969" cy="2934444"/>
          </a:xfrm>
          <a:custGeom>
            <a:avLst/>
            <a:gdLst/>
            <a:ahLst/>
            <a:cxnLst/>
            <a:rect l="l" t="t" r="r" b="b"/>
            <a:pathLst>
              <a:path w="3180969" h="2934444">
                <a:moveTo>
                  <a:pt x="0" y="0"/>
                </a:moveTo>
                <a:lnTo>
                  <a:pt x="3180969" y="0"/>
                </a:lnTo>
                <a:lnTo>
                  <a:pt x="3180969" y="2934444"/>
                </a:lnTo>
                <a:lnTo>
                  <a:pt x="0" y="293444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028700" y="895350"/>
            <a:ext cx="7075535" cy="889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50"/>
              </a:lnSpc>
            </a:pPr>
            <a:r>
              <a:rPr lang="en-US" sz="5000" b="1">
                <a:solidFill>
                  <a:srgbClr val="0E2F5F"/>
                </a:solidFill>
                <a:latin typeface="Akzidenz-Grotesk Heavy"/>
                <a:ea typeface="Akzidenz-Grotesk Heavy"/>
                <a:cs typeface="Akzidenz-Grotesk Heavy"/>
                <a:sym typeface="Akzidenz-Grotesk Heavy"/>
              </a:rPr>
              <a:t>Validation</a:t>
            </a:r>
          </a:p>
        </p:txBody>
      </p:sp>
    </p:spTree>
  </p:cSld>
  <p:clrMapOvr>
    <a:masterClrMapping/>
  </p:clrMapOvr>
  <p:transition spd="med">
    <p:pull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271</Words>
  <Application>Microsoft Office PowerPoint</Application>
  <PresentationFormat>Custom</PresentationFormat>
  <Paragraphs>61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3" baseType="lpstr">
      <vt:lpstr>Arial</vt:lpstr>
      <vt:lpstr>Calibri</vt:lpstr>
      <vt:lpstr>Aileron</vt:lpstr>
      <vt:lpstr>Aileron Bold</vt:lpstr>
      <vt:lpstr>Akzidenz-Grotesk Heavy</vt:lpstr>
      <vt:lpstr>Barlow Condensed Heavy</vt:lpstr>
      <vt:lpstr>Barlow Condensed Bold</vt:lpstr>
      <vt:lpstr>Montserrat Classic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Capstone_PPT_Python_KhushiMOjha_S9730</dc:title>
  <dc:creator>Lenovo</dc:creator>
  <cp:lastModifiedBy>Parth Ojha</cp:lastModifiedBy>
  <cp:revision>2</cp:revision>
  <dcterms:created xsi:type="dcterms:W3CDTF">2006-08-16T00:00:00Z</dcterms:created>
  <dcterms:modified xsi:type="dcterms:W3CDTF">2025-01-02T19:10:57Z</dcterms:modified>
  <dc:identifier>DAGbET-KXt4</dc:identifier>
</cp:coreProperties>
</file>